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8"/>
  </p:notesMasterIdLst>
  <p:sldIdLst>
    <p:sldId id="256" r:id="rId2"/>
    <p:sldId id="257" r:id="rId3"/>
    <p:sldId id="404" r:id="rId4"/>
    <p:sldId id="259" r:id="rId5"/>
    <p:sldId id="406" r:id="rId6"/>
    <p:sldId id="489" r:id="rId7"/>
    <p:sldId id="405" r:id="rId8"/>
    <p:sldId id="371" r:id="rId9"/>
    <p:sldId id="372" r:id="rId10"/>
    <p:sldId id="262" r:id="rId11"/>
    <p:sldId id="373" r:id="rId12"/>
    <p:sldId id="492" r:id="rId13"/>
    <p:sldId id="493" r:id="rId14"/>
    <p:sldId id="494" r:id="rId15"/>
    <p:sldId id="495" r:id="rId16"/>
    <p:sldId id="500" r:id="rId17"/>
    <p:sldId id="490" r:id="rId18"/>
    <p:sldId id="496" r:id="rId19"/>
    <p:sldId id="283" r:id="rId20"/>
    <p:sldId id="384" r:id="rId21"/>
    <p:sldId id="491" r:id="rId22"/>
    <p:sldId id="396" r:id="rId23"/>
    <p:sldId id="398" r:id="rId24"/>
    <p:sldId id="498" r:id="rId25"/>
    <p:sldId id="499" r:id="rId26"/>
    <p:sldId id="497" r:id="rId27"/>
    <p:sldId id="407" r:id="rId28"/>
    <p:sldId id="403" r:id="rId29"/>
    <p:sldId id="401" r:id="rId30"/>
    <p:sldId id="402" r:id="rId31"/>
    <p:sldId id="408" r:id="rId32"/>
    <p:sldId id="395" r:id="rId33"/>
    <p:sldId id="285" r:id="rId34"/>
    <p:sldId id="286" r:id="rId35"/>
    <p:sldId id="287" r:id="rId36"/>
    <p:sldId id="288" r:id="rId37"/>
  </p:sldIdLst>
  <p:sldSz cx="9144000" cy="5143500" type="screen16x9"/>
  <p:notesSz cx="6858000" cy="9144000"/>
  <p:embeddedFontLst>
    <p:embeddedFont>
      <p:font typeface="AkayaTelivigala" panose="020F0502020204030204" pitchFamily="3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  <a:srgbClr val="008F00"/>
    <a:srgbClr val="EEEEEE"/>
    <a:srgbClr val="0B88ED"/>
    <a:srgbClr val="E5F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64"/>
    <p:restoredTop sz="94719"/>
  </p:normalViewPr>
  <p:slideViewPr>
    <p:cSldViewPr snapToGrid="0">
      <p:cViewPr varScale="1">
        <p:scale>
          <a:sx n="196" d="100"/>
          <a:sy n="196" d="100"/>
        </p:scale>
        <p:origin x="552" y="176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281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944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28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883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349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434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54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313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612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082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2237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5536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73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91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6825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fastapi_net:5002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articles/729380/" TargetMode="External"/><Relationship Id="rId3" Type="http://schemas.openxmlformats.org/officeDocument/2006/relationships/hyperlink" Target="https://habr.com/ru/companies/ruvds/articles/438796/" TargetMode="External"/><Relationship Id="rId7" Type="http://schemas.openxmlformats.org/officeDocument/2006/relationships/hyperlink" Target="https://habr.com/ru/articles/548910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abr.com/ru/companies/first/articles/702168/" TargetMode="External"/><Relationship Id="rId11" Type="http://schemas.openxmlformats.org/officeDocument/2006/relationships/hyperlink" Target="https://habr.com/ru/articles/346306/" TargetMode="External"/><Relationship Id="rId5" Type="http://schemas.openxmlformats.org/officeDocument/2006/relationships/hyperlink" Target="https://habr.com/ru/companies/evrone/articles/716630/" TargetMode="External"/><Relationship Id="rId10" Type="http://schemas.openxmlformats.org/officeDocument/2006/relationships/hyperlink" Target="https://habr.com/ru/companies/otus/articles/731854/" TargetMode="External"/><Relationship Id="rId4" Type="http://schemas.openxmlformats.org/officeDocument/2006/relationships/hyperlink" Target="https://habr.com/ru/companies/flant/articles/336654/" TargetMode="External"/><Relationship Id="rId9" Type="http://schemas.openxmlformats.org/officeDocument/2006/relationships/hyperlink" Target="https://habr.com/ru/companies/ruvds/articles/450312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otus.ru</a:t>
            </a:r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80376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ML Advanced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dirty="0" err="1"/>
              <a:t>Docker</a:t>
            </a:r>
            <a:r>
              <a:rPr lang="en-US" sz="3200" dirty="0"/>
              <a:t> nets &amp; Docker compose</a:t>
            </a:r>
            <a:endParaRPr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 dirty="0" err="1"/>
              <a:t>Docker</a:t>
            </a:r>
            <a:r>
              <a:rPr lang="ru-RU" sz="4900" dirty="0"/>
              <a:t> </a:t>
            </a:r>
            <a:r>
              <a:rPr lang="en-US" sz="4900" dirty="0"/>
              <a:t>networks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заставить контейнеры общаться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1F39C-7C27-7646-8E2F-E61378D46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06" y="1078933"/>
            <a:ext cx="5953388" cy="388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06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networks driver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92BEE-D090-7E4F-93B3-3BCAD1465AF2}"/>
              </a:ext>
            </a:extLst>
          </p:cNvPr>
          <p:cNvSpPr txBox="1"/>
          <p:nvPr/>
        </p:nvSpPr>
        <p:spPr>
          <a:xfrm>
            <a:off x="629056" y="1426624"/>
            <a:ext cx="7691335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None – </a:t>
            </a:r>
            <a:r>
              <a:rPr lang="ru-RU" dirty="0"/>
              <a:t>контейнер полностью изолирован от сети. Работает только </a:t>
            </a:r>
            <a:r>
              <a:rPr lang="en-US" dirty="0"/>
              <a:t>loopback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Host – </a:t>
            </a:r>
            <a:r>
              <a:rPr lang="ru-RU" dirty="0"/>
              <a:t>контейнер подключен к сетевому интерфейсу хоста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Brige</a:t>
            </a:r>
            <a:r>
              <a:rPr lang="ru-RU" dirty="0"/>
              <a:t> – контейнер подключен через промежуточный сетевой интерфейс. Возможно разделение сети на сегменты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76031-941F-FD47-9EE2-EEDAD85961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79"/>
          <a:stretch/>
        </p:blipFill>
        <p:spPr>
          <a:xfrm>
            <a:off x="1369033" y="3046171"/>
            <a:ext cx="6159500" cy="148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38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- driver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92BEE-D090-7E4F-93B3-3BCAD1465AF2}"/>
              </a:ext>
            </a:extLst>
          </p:cNvPr>
          <p:cNvSpPr txBox="1"/>
          <p:nvPr/>
        </p:nvSpPr>
        <p:spPr>
          <a:xfrm>
            <a:off x="629056" y="1426624"/>
            <a:ext cx="7691335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none – </a:t>
            </a:r>
            <a:r>
              <a:rPr lang="ru-RU" dirty="0"/>
              <a:t>контейнер полностью изолирован от сети. Работает только </a:t>
            </a:r>
            <a:r>
              <a:rPr lang="en-US" dirty="0"/>
              <a:t>loopback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Для</a:t>
            </a:r>
            <a:r>
              <a:rPr lang="en-US" dirty="0"/>
              <a:t> </a:t>
            </a:r>
            <a:r>
              <a:rPr lang="ru-RU" dirty="0"/>
              <a:t>контейнера создается</a:t>
            </a:r>
            <a:r>
              <a:rPr lang="en-US" dirty="0"/>
              <a:t> </a:t>
            </a:r>
            <a:r>
              <a:rPr lang="ru-RU" dirty="0"/>
              <a:t>свой </a:t>
            </a:r>
            <a:r>
              <a:rPr lang="en-US" dirty="0"/>
              <a:t>network namespace 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У контейнера есть</a:t>
            </a:r>
            <a:r>
              <a:rPr lang="en-US" dirty="0"/>
              <a:t> </a:t>
            </a:r>
            <a:r>
              <a:rPr lang="ru-RU" dirty="0"/>
              <a:t>только </a:t>
            </a:r>
            <a:r>
              <a:rPr lang="en-US" dirty="0"/>
              <a:t>loopback </a:t>
            </a:r>
            <a:r>
              <a:rPr lang="ru-RU" dirty="0"/>
              <a:t>интерфейс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Сеть</a:t>
            </a:r>
            <a:r>
              <a:rPr lang="en-US" dirty="0"/>
              <a:t> </a:t>
            </a:r>
            <a:r>
              <a:rPr lang="ru-RU" dirty="0"/>
              <a:t>контейнера полностью</a:t>
            </a:r>
            <a:r>
              <a:rPr lang="en-US" dirty="0"/>
              <a:t> </a:t>
            </a:r>
            <a:r>
              <a:rPr lang="ru-RU" dirty="0"/>
              <a:t>изолирована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2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 - driver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92BEE-D090-7E4F-93B3-3BCAD1465AF2}"/>
              </a:ext>
            </a:extLst>
          </p:cNvPr>
          <p:cNvSpPr txBox="1"/>
          <p:nvPr/>
        </p:nvSpPr>
        <p:spPr>
          <a:xfrm>
            <a:off x="622571" y="1686939"/>
            <a:ext cx="7691335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default bridge </a:t>
            </a:r>
            <a:r>
              <a:rPr lang="ru-RU" dirty="0"/>
              <a:t>и </a:t>
            </a:r>
            <a:r>
              <a:rPr lang="en-US" dirty="0"/>
              <a:t>user define bridge</a:t>
            </a:r>
          </a:p>
          <a:p>
            <a:pPr>
              <a:lnSpc>
                <a:spcPct val="150000"/>
              </a:lnSpc>
            </a:pPr>
            <a:endParaRPr lang="en-US" b="1" dirty="0"/>
          </a:p>
          <a:p>
            <a:pPr>
              <a:lnSpc>
                <a:spcPct val="150000"/>
              </a:lnSpc>
            </a:pPr>
            <a:r>
              <a:rPr lang="ru-RU" b="1" dirty="0"/>
              <a:t>Особенности </a:t>
            </a:r>
            <a:r>
              <a:rPr lang="en-US" b="1" dirty="0"/>
              <a:t>default bridge network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Назначается</a:t>
            </a:r>
            <a:r>
              <a:rPr lang="en-US" dirty="0"/>
              <a:t> </a:t>
            </a:r>
            <a:r>
              <a:rPr lang="ru-RU" dirty="0"/>
              <a:t>по умолчанию</a:t>
            </a:r>
            <a:r>
              <a:rPr lang="en-US" dirty="0"/>
              <a:t> </a:t>
            </a:r>
            <a:r>
              <a:rPr lang="ru-RU" dirty="0"/>
              <a:t>для</a:t>
            </a:r>
            <a:r>
              <a:rPr lang="en-US" dirty="0"/>
              <a:t> </a:t>
            </a:r>
            <a:r>
              <a:rPr lang="ru-RU" dirty="0"/>
              <a:t>контейнеров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Нельзя</a:t>
            </a:r>
            <a:r>
              <a:rPr lang="en-US" dirty="0"/>
              <a:t> </a:t>
            </a:r>
            <a:r>
              <a:rPr lang="ru-RU" dirty="0"/>
              <a:t>вручную</a:t>
            </a:r>
            <a:r>
              <a:rPr lang="en-US" dirty="0"/>
              <a:t> </a:t>
            </a:r>
            <a:r>
              <a:rPr lang="ru-RU" dirty="0"/>
              <a:t>назначать</a:t>
            </a:r>
            <a:r>
              <a:rPr lang="en-US" dirty="0"/>
              <a:t> IP-</a:t>
            </a:r>
            <a:r>
              <a:rPr lang="ru-RU" dirty="0"/>
              <a:t>адреса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Нет </a:t>
            </a:r>
            <a:r>
              <a:rPr lang="en-US" dirty="0"/>
              <a:t>Service Discovery</a:t>
            </a:r>
          </a:p>
        </p:txBody>
      </p:sp>
    </p:spTree>
    <p:extLst>
      <p:ext uri="{BB962C8B-B14F-4D97-AF65-F5344CB8AC3E}">
        <p14:creationId xmlns:p14="http://schemas.microsoft.com/office/powerpoint/2010/main" val="2956819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 - driver</a:t>
            </a:r>
          </a:p>
        </p:txBody>
      </p:sp>
      <p:sp>
        <p:nvSpPr>
          <p:cNvPr id="6" name="Google Shape;340;p61">
            <a:extLst>
              <a:ext uri="{FF2B5EF4-FFF2-40B4-BE49-F238E27FC236}">
                <a16:creationId xmlns:a16="http://schemas.microsoft.com/office/drawing/2014/main" id="{68F83ED5-F730-1F45-9860-0905BD6B87BC}"/>
              </a:ext>
            </a:extLst>
          </p:cNvPr>
          <p:cNvSpPr txBox="1">
            <a:spLocks/>
          </p:cNvSpPr>
          <p:nvPr/>
        </p:nvSpPr>
        <p:spPr>
          <a:xfrm>
            <a:off x="500550" y="1135246"/>
            <a:ext cx="8226300" cy="12966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network create –d bridge my-net		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new network</a:t>
            </a:r>
          </a:p>
          <a:p>
            <a:pPr>
              <a:buClr>
                <a:schemeClr val="dk1"/>
              </a:buClr>
              <a:buSzPct val="100000"/>
            </a:pP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-d --name C1 alpine			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default network</a:t>
            </a:r>
          </a:p>
          <a:p>
            <a:pPr>
              <a:buClr>
                <a:schemeClr val="dk1"/>
              </a:buClr>
              <a:buSzPct val="100000"/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-d --name C2 --network my-net alpine	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network my-net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-d --name C3 --network my-net alpine	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network my-net</a:t>
            </a:r>
          </a:p>
          <a:p>
            <a:pPr>
              <a:buClr>
                <a:schemeClr val="dk1"/>
              </a:buClr>
              <a:buSzPct val="100000"/>
            </a:pP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5B0AA2-87A2-AC47-AFC5-098313060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2684107"/>
            <a:ext cx="3346307" cy="23038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5E3D4A-776B-0549-A1D2-33E69FE31D2B}"/>
              </a:ext>
            </a:extLst>
          </p:cNvPr>
          <p:cNvSpPr txBox="1"/>
          <p:nvPr/>
        </p:nvSpPr>
        <p:spPr>
          <a:xfrm>
            <a:off x="4176408" y="2684107"/>
            <a:ext cx="4550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Контейнеры С2 и С3 видят друг друга, </a:t>
            </a:r>
            <a:br>
              <a:rPr lang="ru-RU" dirty="0"/>
            </a:br>
            <a:r>
              <a:rPr lang="ru-RU" dirty="0"/>
              <a:t>но не видят С1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839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</a:t>
            </a:r>
            <a:r>
              <a:rPr lang="ru-RU" dirty="0"/>
              <a:t> –</a:t>
            </a:r>
            <a:r>
              <a:rPr lang="en-US" dirty="0"/>
              <a:t> driver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0F602F-6B9A-4E4F-818E-D676C7939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159" y="1200699"/>
            <a:ext cx="5073991" cy="37028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FB1ADC-34AE-4140-960F-DC1BC4D87D42}"/>
              </a:ext>
            </a:extLst>
          </p:cNvPr>
          <p:cNvSpPr txBox="1"/>
          <p:nvPr/>
        </p:nvSpPr>
        <p:spPr>
          <a:xfrm>
            <a:off x="590145" y="1426624"/>
            <a:ext cx="3281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Контейнер находится внутри хоста – у всех один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ru-RU" dirty="0"/>
              <a:t>адрес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Только один контейнер на каждом порту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Проблемы с безопасностью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12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 dirty="0" err="1"/>
              <a:t>Docker</a:t>
            </a:r>
            <a:r>
              <a:rPr lang="ru-RU" sz="4900" dirty="0"/>
              <a:t> </a:t>
            </a:r>
            <a:r>
              <a:rPr lang="en-US" sz="4900" dirty="0"/>
              <a:t>compose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5964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Микросервисная</a:t>
            </a:r>
            <a:r>
              <a:rPr lang="ru-RU" dirty="0"/>
              <a:t> архитектура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92BEE-D090-7E4F-93B3-3BCAD1465AF2}"/>
              </a:ext>
            </a:extLst>
          </p:cNvPr>
          <p:cNvSpPr txBox="1"/>
          <p:nvPr/>
        </p:nvSpPr>
        <p:spPr>
          <a:xfrm>
            <a:off x="622571" y="1686939"/>
            <a:ext cx="7691335" cy="2314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/>
              <a:t>Проблемы</a:t>
            </a:r>
            <a:br>
              <a:rPr lang="ru-RU" b="1" dirty="0"/>
            </a:br>
            <a:endParaRPr lang="ru-RU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Одно приложение состоит из нескольких контейнеров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Один контейнер зависит от другого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Порядок запуска имеет значение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docker build/run/create ... (</a:t>
            </a:r>
            <a:r>
              <a:rPr lang="ru-RU" dirty="0"/>
              <a:t>много и нигде не хранится</a:t>
            </a:r>
            <a:r>
              <a:rPr lang="en-US" dirty="0"/>
              <a:t>)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Различные окружения в зависимости от параметров запуска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649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99717-70E2-B247-9C42-40A592F0D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44" y="52025"/>
            <a:ext cx="3488987" cy="1674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92F185-373E-8449-932A-CF8FE6F29825}"/>
              </a:ext>
            </a:extLst>
          </p:cNvPr>
          <p:cNvSpPr txBox="1"/>
          <p:nvPr/>
        </p:nvSpPr>
        <p:spPr>
          <a:xfrm>
            <a:off x="293742" y="1896680"/>
            <a:ext cx="855651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1600" dirty="0"/>
              <a:t>Необходимо управлять </a:t>
            </a:r>
            <a:r>
              <a:rPr lang="ru-RU" sz="1600" dirty="0" err="1"/>
              <a:t>микросервисами</a:t>
            </a:r>
            <a:r>
              <a:rPr lang="ru-RU" sz="1600" dirty="0"/>
              <a:t> в контейнерах и взаимодействиями между ними: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Декларативное описание </a:t>
            </a:r>
            <a:r>
              <a:rPr lang="en-US" sz="1600" dirty="0"/>
              <a:t>Docker </a:t>
            </a:r>
            <a:r>
              <a:rPr lang="ru-RU" sz="1600" dirty="0"/>
              <a:t>инфраструктуры</a:t>
            </a:r>
            <a:r>
              <a:rPr lang="en-US" sz="1600" dirty="0"/>
              <a:t> </a:t>
            </a:r>
            <a:r>
              <a:rPr lang="ru-RU" sz="1600" dirty="0"/>
              <a:t>в </a:t>
            </a:r>
            <a:r>
              <a:rPr lang="en-US" sz="1600" dirty="0"/>
              <a:t>YAML-</a:t>
            </a:r>
            <a:r>
              <a:rPr lang="ru-RU" sz="1600" dirty="0"/>
              <a:t>формате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Dockerfile</a:t>
            </a:r>
            <a:r>
              <a:rPr lang="en-US" sz="1600" dirty="0"/>
              <a:t> – </a:t>
            </a:r>
            <a:r>
              <a:rPr lang="ru-RU" sz="1600" dirty="0"/>
              <a:t>конфигурация</a:t>
            </a:r>
            <a:r>
              <a:rPr lang="en-US" sz="1600" dirty="0"/>
              <a:t> </a:t>
            </a:r>
            <a:r>
              <a:rPr lang="ru-RU" sz="1600" dirty="0"/>
              <a:t>сборки окружения</a:t>
            </a:r>
            <a:r>
              <a:rPr lang="en-US" sz="1600" dirty="0"/>
              <a:t> </a:t>
            </a:r>
            <a:r>
              <a:rPr lang="ru-RU" sz="1600" dirty="0"/>
              <a:t>и приложений в нем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docker-</a:t>
            </a:r>
            <a:r>
              <a:rPr lang="en-US" sz="1600" dirty="0" err="1"/>
              <a:t>compose.yml</a:t>
            </a:r>
            <a:r>
              <a:rPr lang="en-US" sz="1600" dirty="0"/>
              <a:t> - </a:t>
            </a:r>
            <a:r>
              <a:rPr lang="ru-RU" sz="1600" dirty="0"/>
              <a:t>конфигурация</a:t>
            </a:r>
            <a:r>
              <a:rPr lang="en-US" sz="1600" dirty="0"/>
              <a:t> </a:t>
            </a:r>
            <a:r>
              <a:rPr lang="ru-RU" sz="1600" dirty="0"/>
              <a:t>проекта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Один </a:t>
            </a:r>
            <a:r>
              <a:rPr lang="en-US" sz="1600" dirty="0"/>
              <a:t>docker-</a:t>
            </a:r>
            <a:r>
              <a:rPr lang="en-US" sz="1600" dirty="0" err="1"/>
              <a:t>compose.yml</a:t>
            </a:r>
            <a:r>
              <a:rPr lang="en-US" sz="1600" dirty="0"/>
              <a:t> </a:t>
            </a:r>
            <a:r>
              <a:rPr lang="ru-RU" sz="1600" dirty="0"/>
              <a:t>на все окружения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737C2-26E2-DA46-9264-40304D4AC36C}"/>
              </a:ext>
            </a:extLst>
          </p:cNvPr>
          <p:cNvSpPr txBox="1"/>
          <p:nvPr/>
        </p:nvSpPr>
        <p:spPr>
          <a:xfrm>
            <a:off x="3774331" y="651187"/>
            <a:ext cx="4222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dirty="0"/>
              <a:t>Управление </a:t>
            </a:r>
            <a:r>
              <a:rPr lang="ru-RU" sz="1800" b="1" dirty="0" err="1"/>
              <a:t>многоконтейнерными</a:t>
            </a:r>
            <a:r>
              <a:rPr lang="ru-RU" sz="1800" b="1" dirty="0"/>
              <a:t> </a:t>
            </a:r>
          </a:p>
          <a:p>
            <a:r>
              <a:rPr lang="ru-RU" sz="1800" b="1" dirty="0"/>
              <a:t>приложениями</a:t>
            </a:r>
            <a:endParaRPr lang="en-US" sz="18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2100"/>
              <a:t>Проверить, идет ли запись</a:t>
            </a:r>
            <a:endParaRPr sz="2100"/>
          </a:p>
        </p:txBody>
      </p:sp>
      <p:sp>
        <p:nvSpPr>
          <p:cNvPr id="132" name="Google Shape;132;p31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/>
              <a:t>Меня хорошо видно</a:t>
            </a:r>
            <a:endParaRPr sz="4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000"/>
              <a:t>&amp;&amp; слышно?</a:t>
            </a:r>
            <a:endParaRPr sz="4000"/>
          </a:p>
        </p:txBody>
      </p:sp>
      <p:pic>
        <p:nvPicPr>
          <p:cNvPr id="133" name="Google Shape;133;p31"/>
          <p:cNvPicPr preferRelativeResize="0"/>
          <p:nvPr/>
        </p:nvPicPr>
        <p:blipFill rotWithShape="1">
          <a:blip r:embed="rId3">
            <a:alphaModFix/>
          </a:blip>
          <a:srcRect l="99" r="98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 dirty="0"/>
              <a:t>Сборка архитектуры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1763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 dirty="0"/>
              <a:t>Практика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7222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28FB05-33AB-E84B-9565-602B3DEF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82D875-6739-E441-A4EF-8C6D19231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50" y="1064519"/>
            <a:ext cx="8520600" cy="33388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Создать сеть</a:t>
            </a:r>
          </a:p>
          <a:p>
            <a:pPr>
              <a:lnSpc>
                <a:spcPct val="150000"/>
              </a:lnSpc>
            </a:pPr>
            <a:r>
              <a:rPr lang="ru-RU" dirty="0"/>
              <a:t>Развернуть контейнеры в своей сети</a:t>
            </a:r>
          </a:p>
          <a:p>
            <a:pPr>
              <a:lnSpc>
                <a:spcPct val="150000"/>
              </a:lnSpc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</a:t>
            </a:r>
            <a:r>
              <a:rPr lang="ru-RU" dirty="0"/>
              <a:t>с использованием </a:t>
            </a:r>
            <a:r>
              <a:rPr lang="en-US" dirty="0" err="1"/>
              <a:t>FastAPI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изолированном сегменте с доступом через </a:t>
            </a:r>
            <a:r>
              <a:rPr lang="en-US" dirty="0" err="1"/>
              <a:t>nginx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Развернуть несколько ядер модели и </a:t>
            </a:r>
            <a:r>
              <a:rPr lang="ru-RU" dirty="0" err="1"/>
              <a:t>балансировщик</a:t>
            </a:r>
            <a:r>
              <a:rPr lang="en-US" dirty="0"/>
              <a:t> </a:t>
            </a:r>
            <a:r>
              <a:rPr lang="ru-RU" dirty="0"/>
              <a:t>нагрузки </a:t>
            </a:r>
            <a:r>
              <a:rPr lang="en-US" dirty="0" err="1"/>
              <a:t>nginx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41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Создать сеть и проверить взаимодействие</a:t>
            </a:r>
            <a:endParaRPr dirty="0"/>
          </a:p>
        </p:txBody>
      </p:sp>
      <p:sp>
        <p:nvSpPr>
          <p:cNvPr id="7" name="Google Shape;340;p61">
            <a:extLst>
              <a:ext uri="{FF2B5EF4-FFF2-40B4-BE49-F238E27FC236}">
                <a16:creationId xmlns:a16="http://schemas.microsoft.com/office/drawing/2014/main" id="{505646FE-4534-D246-8BC3-6BC583EE67E5}"/>
              </a:ext>
            </a:extLst>
          </p:cNvPr>
          <p:cNvSpPr txBox="1">
            <a:spLocks/>
          </p:cNvSpPr>
          <p:nvPr/>
        </p:nvSpPr>
        <p:spPr>
          <a:xfrm>
            <a:off x="500550" y="1135246"/>
            <a:ext cx="8226300" cy="3540516"/>
          </a:xfrm>
          <a:prstGeom prst="rect">
            <a:avLst/>
          </a:prstGeom>
          <a:solidFill>
            <a:srgbClr val="FBFBFB"/>
          </a:solidFill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network create –d bridge my-net		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new network</a:t>
            </a:r>
          </a:p>
          <a:p>
            <a:pPr>
              <a:buClr>
                <a:schemeClr val="dk1"/>
              </a:buClr>
              <a:buSzPct val="100000"/>
            </a:pP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-d --name C1 alpine			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default network</a:t>
            </a:r>
          </a:p>
          <a:p>
            <a:pPr>
              <a:buClr>
                <a:schemeClr val="dk1"/>
              </a:buClr>
              <a:buSzPct val="100000"/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–d -it --name C2 --network my-net alpine	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network my-net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–d -it --name C3 --network my-net alpine	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network my-net</a:t>
            </a:r>
          </a:p>
          <a:p>
            <a:pPr>
              <a:buClr>
                <a:schemeClr val="dk1"/>
              </a:buClr>
              <a:buSzPct val="100000"/>
            </a:pPr>
            <a:endParaRPr lang="en-US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endParaRPr lang="en-US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C1# ping C2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ping: bad address 'C1’</a:t>
            </a:r>
          </a:p>
          <a:p>
            <a:pPr>
              <a:buClr>
                <a:schemeClr val="dk1"/>
              </a:buClr>
              <a:buSzPct val="100000"/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C2# ping C3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PING C2 (172.18.0.2): 56 data bytes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64 bytes from 172.18.0.2: seq=0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ttl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=64 time=1.006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503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Посмотреть на контейнеры</a:t>
            </a:r>
            <a:endParaRPr dirty="0"/>
          </a:p>
        </p:txBody>
      </p:sp>
      <p:sp>
        <p:nvSpPr>
          <p:cNvPr id="7" name="Google Shape;340;p61">
            <a:extLst>
              <a:ext uri="{FF2B5EF4-FFF2-40B4-BE49-F238E27FC236}">
                <a16:creationId xmlns:a16="http://schemas.microsoft.com/office/drawing/2014/main" id="{505646FE-4534-D246-8BC3-6BC583EE67E5}"/>
              </a:ext>
            </a:extLst>
          </p:cNvPr>
          <p:cNvSpPr txBox="1">
            <a:spLocks/>
          </p:cNvSpPr>
          <p:nvPr/>
        </p:nvSpPr>
        <p:spPr>
          <a:xfrm>
            <a:off x="500550" y="1550293"/>
            <a:ext cx="8226300" cy="1283699"/>
          </a:xfrm>
          <a:prstGeom prst="rect">
            <a:avLst/>
          </a:prstGeom>
          <a:solidFill>
            <a:srgbClr val="FBFBFB"/>
          </a:solidFill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logs &lt;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container_name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	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посмотреть </a:t>
            </a:r>
            <a:r>
              <a:rPr lang="ru-RU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логи</a:t>
            </a:r>
            <a:r>
              <a:rPr lang="ru-RU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внутри контейнера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logs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 &lt;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container_name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	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посмотреть </a:t>
            </a:r>
            <a:r>
              <a:rPr lang="ru-RU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логи</a:t>
            </a:r>
            <a:r>
              <a:rPr lang="ru-RU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и оставить соединение</a:t>
            </a:r>
          </a:p>
          <a:p>
            <a:pPr>
              <a:buClr>
                <a:schemeClr val="dk1"/>
              </a:buClr>
              <a:buSzPct val="100000"/>
            </a:pPr>
            <a:endParaRPr lang="ru-RU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exec -it &lt;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container_name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/bin/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откроем новую сессию в</a:t>
            </a:r>
            <a:endParaRPr lang="en-US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  <a:r>
              <a:rPr lang="ru-RU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контейнере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endParaRPr lang="en-US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514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Запустить</a:t>
            </a:r>
            <a:r>
              <a:rPr lang="en-US" dirty="0"/>
              <a:t> </a:t>
            </a:r>
            <a:r>
              <a:rPr lang="ru-RU" dirty="0"/>
              <a:t>контейнеры</a:t>
            </a:r>
            <a:endParaRPr dirty="0"/>
          </a:p>
        </p:txBody>
      </p:sp>
      <p:sp>
        <p:nvSpPr>
          <p:cNvPr id="7" name="Google Shape;340;p61">
            <a:extLst>
              <a:ext uri="{FF2B5EF4-FFF2-40B4-BE49-F238E27FC236}">
                <a16:creationId xmlns:a16="http://schemas.microsoft.com/office/drawing/2014/main" id="{505646FE-4534-D246-8BC3-6BC583EE67E5}"/>
              </a:ext>
            </a:extLst>
          </p:cNvPr>
          <p:cNvSpPr txBox="1">
            <a:spLocks/>
          </p:cNvSpPr>
          <p:nvPr/>
        </p:nvSpPr>
        <p:spPr>
          <a:xfrm>
            <a:off x="500550" y="1550293"/>
            <a:ext cx="8226300" cy="2509384"/>
          </a:xfrm>
          <a:prstGeom prst="rect">
            <a:avLst/>
          </a:prstGeom>
          <a:solidFill>
            <a:srgbClr val="FBFBFB"/>
          </a:solidFill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 </a:t>
            </a:r>
            <a:r>
              <a:rPr lang="ru-RU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запустить в режиме демона</a:t>
            </a:r>
            <a:endParaRPr lang="en-US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--rm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удалить после остановки</a:t>
            </a:r>
            <a:endParaRPr lang="en-US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-it</a:t>
            </a:r>
            <a:r>
              <a:rPr lang="ru-RU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запустить в интерактивном режиме</a:t>
            </a:r>
            <a:endParaRPr lang="en-US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--name</a:t>
            </a:r>
            <a:r>
              <a:rPr lang="ru-RU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установить имя контейнера</a:t>
            </a:r>
            <a:endParaRPr lang="en-US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 &lt;out&gt;:&lt;in&gt;</a:t>
            </a:r>
            <a:r>
              <a:rPr lang="ru-RU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проброс портов</a:t>
            </a:r>
          </a:p>
          <a:p>
            <a:pPr>
              <a:buClr>
                <a:schemeClr val="dk1"/>
              </a:buClr>
              <a:buSzPct val="100000"/>
            </a:pPr>
            <a:endParaRPr lang="ru-RU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–d –rm --name my-container –p 8080:80 image-name</a:t>
            </a:r>
          </a:p>
        </p:txBody>
      </p:sp>
    </p:spTree>
    <p:extLst>
      <p:ext uri="{BB962C8B-B14F-4D97-AF65-F5344CB8AC3E}">
        <p14:creationId xmlns:p14="http://schemas.microsoft.com/office/powerpoint/2010/main" val="1988591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0B3D95D9-6A17-564D-AAC6-81EA5655D9B4}"/>
              </a:ext>
            </a:extLst>
          </p:cNvPr>
          <p:cNvSpPr/>
          <p:nvPr/>
        </p:nvSpPr>
        <p:spPr>
          <a:xfrm>
            <a:off x="500550" y="1426623"/>
            <a:ext cx="7988400" cy="3489087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</a:t>
            </a:r>
            <a:r>
              <a:rPr lang="ru-RU" dirty="0"/>
              <a:t>с использованием </a:t>
            </a:r>
            <a:r>
              <a:rPr lang="en-US" dirty="0"/>
              <a:t>Flask </a:t>
            </a:r>
            <a:r>
              <a:rPr lang="ru-RU" dirty="0"/>
              <a:t>и </a:t>
            </a:r>
            <a:r>
              <a:rPr lang="en-US" dirty="0" err="1"/>
              <a:t>FastAPI</a:t>
            </a:r>
            <a:endParaRPr dirty="0"/>
          </a:p>
        </p:txBody>
      </p:sp>
      <p:sp>
        <p:nvSpPr>
          <p:cNvPr id="340" name="Google Shape;340;p61"/>
          <p:cNvSpPr txBox="1">
            <a:spLocks noGrp="1"/>
          </p:cNvSpPr>
          <p:nvPr>
            <p:ph type="subTitle" idx="1"/>
          </p:nvPr>
        </p:nvSpPr>
        <p:spPr>
          <a:xfrm>
            <a:off x="458850" y="1426623"/>
            <a:ext cx="8226300" cy="3547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b="1" u="sng" dirty="0" err="1">
                <a:solidFill>
                  <a:schemeClr val="tx1"/>
                </a:solidFill>
              </a:rPr>
              <a:t>fastapi.Dockerfile</a:t>
            </a:r>
            <a:endParaRPr lang="en-US" sz="1400" b="1" u="sng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b="1" u="sng" dirty="0">
              <a:solidFill>
                <a:schemeClr val="tx1"/>
              </a:solidFill>
            </a:endParaRP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FROM python:3.7</a:t>
            </a: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RUN python -m pip install </a:t>
            </a:r>
            <a:r>
              <a:rPr lang="en-US" sz="1400" dirty="0" err="1">
                <a:solidFill>
                  <a:schemeClr val="tx1"/>
                </a:solidFill>
              </a:rPr>
              <a:t>fastapi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uvicorn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netifaces</a:t>
            </a:r>
            <a:endParaRPr lang="en-US" sz="1400" dirty="0">
              <a:solidFill>
                <a:schemeClr val="tx1"/>
              </a:solidFill>
            </a:endParaRP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WORKDIR /app</a:t>
            </a: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ADD </a:t>
            </a:r>
            <a:r>
              <a:rPr lang="en-US" sz="1400" dirty="0" err="1">
                <a:solidFill>
                  <a:schemeClr val="tx1"/>
                </a:solidFill>
              </a:rPr>
              <a:t>dummy_fast_api.py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dummy_fast_api.py</a:t>
            </a:r>
            <a:endParaRPr lang="en-US" sz="1400" dirty="0">
              <a:solidFill>
                <a:schemeClr val="tx1"/>
              </a:solidFill>
            </a:endParaRP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EXPOSE 5002</a:t>
            </a: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CMD ["</a:t>
            </a:r>
            <a:r>
              <a:rPr lang="en-US" sz="1400" dirty="0" err="1">
                <a:solidFill>
                  <a:schemeClr val="tx1"/>
                </a:solidFill>
              </a:rPr>
              <a:t>uvicorn</a:t>
            </a:r>
            <a:r>
              <a:rPr lang="en-US" sz="1400" dirty="0">
                <a:solidFill>
                  <a:schemeClr val="tx1"/>
                </a:solidFill>
              </a:rPr>
              <a:t>", "</a:t>
            </a:r>
            <a:r>
              <a:rPr lang="en-US" sz="1400" dirty="0" err="1">
                <a:solidFill>
                  <a:schemeClr val="tx1"/>
                </a:solidFill>
              </a:rPr>
              <a:t>dummy_fast_api:app</a:t>
            </a:r>
            <a:r>
              <a:rPr lang="en-US" sz="1400" dirty="0">
                <a:solidFill>
                  <a:schemeClr val="tx1"/>
                </a:solidFill>
              </a:rPr>
              <a:t>", "--host", "0.0.0.0", "--port", "5002", "--reload"]</a:t>
            </a:r>
            <a:endParaRPr lang="en-US"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build –f </a:t>
            </a:r>
            <a:r>
              <a:rPr lang="en-US" sz="1400" dirty="0" err="1">
                <a:solidFill>
                  <a:schemeClr val="tx1"/>
                </a:solidFill>
              </a:rPr>
              <a:t>fastapi.Dockerfile</a:t>
            </a:r>
            <a:r>
              <a:rPr lang="en-US" sz="1400" dirty="0">
                <a:solidFill>
                  <a:schemeClr val="tx1"/>
                </a:solidFill>
              </a:rPr>
              <a:t> -t </a:t>
            </a:r>
            <a:r>
              <a:rPr lang="en-US" sz="1400" dirty="0" err="1">
                <a:solidFill>
                  <a:schemeClr val="tx1"/>
                </a:solidFill>
              </a:rPr>
              <a:t>dummy_fast_api</a:t>
            </a:r>
            <a:r>
              <a:rPr lang="en-US" sz="1400" dirty="0">
                <a:solidFill>
                  <a:schemeClr val="tx1"/>
                </a:solidFill>
              </a:rPr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run -d -p 5002:5002 </a:t>
            </a:r>
            <a:r>
              <a:rPr lang="en-US" sz="1400" dirty="0" err="1">
                <a:solidFill>
                  <a:schemeClr val="tx1"/>
                </a:solidFill>
              </a:rPr>
              <a:t>dummy_fast_api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17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0B3D95D9-6A17-564D-AAC6-81EA5655D9B4}"/>
              </a:ext>
            </a:extLst>
          </p:cNvPr>
          <p:cNvSpPr/>
          <p:nvPr/>
        </p:nvSpPr>
        <p:spPr>
          <a:xfrm>
            <a:off x="500550" y="2338334"/>
            <a:ext cx="7988400" cy="189644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</a:t>
            </a:r>
            <a:r>
              <a:rPr lang="ru-RU" dirty="0"/>
              <a:t>с использованием </a:t>
            </a:r>
            <a:r>
              <a:rPr lang="en-US" dirty="0"/>
              <a:t>Flask </a:t>
            </a:r>
            <a:r>
              <a:rPr lang="ru-RU" dirty="0"/>
              <a:t>и </a:t>
            </a:r>
            <a:r>
              <a:rPr lang="en-US" dirty="0" err="1"/>
              <a:t>FastAPI</a:t>
            </a:r>
            <a:endParaRPr dirty="0"/>
          </a:p>
        </p:txBody>
      </p:sp>
      <p:sp>
        <p:nvSpPr>
          <p:cNvPr id="340" name="Google Shape;340;p61"/>
          <p:cNvSpPr txBox="1">
            <a:spLocks noGrp="1"/>
          </p:cNvSpPr>
          <p:nvPr>
            <p:ph type="subTitle" idx="1"/>
          </p:nvPr>
        </p:nvSpPr>
        <p:spPr>
          <a:xfrm>
            <a:off x="570450" y="2386129"/>
            <a:ext cx="8226300" cy="1848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build –f </a:t>
            </a:r>
            <a:r>
              <a:rPr lang="en-US" sz="1400" dirty="0" err="1">
                <a:solidFill>
                  <a:schemeClr val="tx1"/>
                </a:solidFill>
              </a:rPr>
              <a:t>flask.Dockerfile</a:t>
            </a:r>
            <a:r>
              <a:rPr lang="en-US" sz="1400" dirty="0">
                <a:solidFill>
                  <a:schemeClr val="tx1"/>
                </a:solidFill>
              </a:rPr>
              <a:t> -t </a:t>
            </a:r>
            <a:r>
              <a:rPr lang="en-US" sz="1400" dirty="0" err="1">
                <a:solidFill>
                  <a:schemeClr val="tx1"/>
                </a:solidFill>
              </a:rPr>
              <a:t>dummy_flask_api</a:t>
            </a:r>
            <a:r>
              <a:rPr lang="en-US" sz="1400" dirty="0">
                <a:solidFill>
                  <a:schemeClr val="tx1"/>
                </a:solidFill>
              </a:rPr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run -d -p 5001:5001 </a:t>
            </a:r>
            <a:r>
              <a:rPr lang="en-US" sz="1400" dirty="0" err="1">
                <a:solidFill>
                  <a:schemeClr val="tx1"/>
                </a:solidFill>
              </a:rPr>
              <a:t>dummy_flask_api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build –f </a:t>
            </a:r>
            <a:r>
              <a:rPr lang="en-US" sz="1400" dirty="0" err="1">
                <a:solidFill>
                  <a:schemeClr val="tx1"/>
                </a:solidFill>
              </a:rPr>
              <a:t>fastapi.Dockerfile</a:t>
            </a:r>
            <a:r>
              <a:rPr lang="en-US" sz="1400" dirty="0">
                <a:solidFill>
                  <a:schemeClr val="tx1"/>
                </a:solidFill>
              </a:rPr>
              <a:t> -t </a:t>
            </a:r>
            <a:r>
              <a:rPr lang="en-US" sz="1400" dirty="0" err="1">
                <a:solidFill>
                  <a:schemeClr val="tx1"/>
                </a:solidFill>
              </a:rPr>
              <a:t>dummy_fast_api</a:t>
            </a:r>
            <a:r>
              <a:rPr lang="en-US" sz="1400" dirty="0">
                <a:solidFill>
                  <a:schemeClr val="tx1"/>
                </a:solidFill>
              </a:rPr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run -d -p 5002:5002 </a:t>
            </a:r>
            <a:r>
              <a:rPr lang="en-US" sz="1400" dirty="0" err="1">
                <a:solidFill>
                  <a:schemeClr val="tx1"/>
                </a:solidFill>
              </a:rPr>
              <a:t>dummy_fast_api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976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0B3D95D9-6A17-564D-AAC6-81EA5655D9B4}"/>
              </a:ext>
            </a:extLst>
          </p:cNvPr>
          <p:cNvSpPr/>
          <p:nvPr/>
        </p:nvSpPr>
        <p:spPr>
          <a:xfrm>
            <a:off x="500550" y="2338334"/>
            <a:ext cx="7988400" cy="189644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</a:t>
            </a:r>
            <a:r>
              <a:rPr lang="ru-RU" dirty="0"/>
              <a:t>с использованием </a:t>
            </a:r>
            <a:r>
              <a:rPr lang="en-US" dirty="0"/>
              <a:t>Flask </a:t>
            </a:r>
            <a:r>
              <a:rPr lang="ru-RU" dirty="0"/>
              <a:t>и </a:t>
            </a:r>
            <a:r>
              <a:rPr lang="en-US" dirty="0" err="1"/>
              <a:t>FastAPI</a:t>
            </a:r>
            <a:endParaRPr dirty="0"/>
          </a:p>
        </p:txBody>
      </p:sp>
      <p:sp>
        <p:nvSpPr>
          <p:cNvPr id="340" name="Google Shape;340;p61"/>
          <p:cNvSpPr txBox="1">
            <a:spLocks noGrp="1"/>
          </p:cNvSpPr>
          <p:nvPr>
            <p:ph type="subTitle" idx="1"/>
          </p:nvPr>
        </p:nvSpPr>
        <p:spPr>
          <a:xfrm>
            <a:off x="570450" y="2386129"/>
            <a:ext cx="8226300" cy="1848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build –f </a:t>
            </a:r>
            <a:r>
              <a:rPr lang="en-US" sz="1400" dirty="0" err="1">
                <a:solidFill>
                  <a:schemeClr val="tx1"/>
                </a:solidFill>
              </a:rPr>
              <a:t>flask.Dockerfile</a:t>
            </a:r>
            <a:r>
              <a:rPr lang="en-US" sz="1400" dirty="0">
                <a:solidFill>
                  <a:schemeClr val="tx1"/>
                </a:solidFill>
              </a:rPr>
              <a:t> -t </a:t>
            </a:r>
            <a:r>
              <a:rPr lang="en-US" sz="1400" dirty="0" err="1">
                <a:solidFill>
                  <a:schemeClr val="tx1"/>
                </a:solidFill>
              </a:rPr>
              <a:t>dummy_flask_api</a:t>
            </a:r>
            <a:r>
              <a:rPr lang="en-US" sz="1400" dirty="0">
                <a:solidFill>
                  <a:schemeClr val="tx1"/>
                </a:solidFill>
              </a:rPr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run -d -p 5001:5001 </a:t>
            </a:r>
            <a:r>
              <a:rPr lang="en-US" sz="1400" dirty="0" err="1">
                <a:solidFill>
                  <a:schemeClr val="tx1"/>
                </a:solidFill>
              </a:rPr>
              <a:t>dummy_flask_api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build –f </a:t>
            </a:r>
            <a:r>
              <a:rPr lang="en-US" sz="1400" dirty="0" err="1">
                <a:solidFill>
                  <a:schemeClr val="tx1"/>
                </a:solidFill>
              </a:rPr>
              <a:t>fastapi.Dockerfile</a:t>
            </a:r>
            <a:r>
              <a:rPr lang="en-US" sz="1400" dirty="0">
                <a:solidFill>
                  <a:schemeClr val="tx1"/>
                </a:solidFill>
              </a:rPr>
              <a:t> -t </a:t>
            </a:r>
            <a:r>
              <a:rPr lang="en-US" sz="1400" dirty="0" err="1">
                <a:solidFill>
                  <a:schemeClr val="tx1"/>
                </a:solidFill>
              </a:rPr>
              <a:t>dummy_fast_api</a:t>
            </a:r>
            <a:r>
              <a:rPr lang="en-US" sz="1400" dirty="0">
                <a:solidFill>
                  <a:schemeClr val="tx1"/>
                </a:solidFill>
              </a:rPr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run -d -p 5002:5002 </a:t>
            </a:r>
            <a:r>
              <a:rPr lang="en-US" sz="1400" dirty="0" err="1">
                <a:solidFill>
                  <a:schemeClr val="tx1"/>
                </a:solidFill>
              </a:rPr>
              <a:t>dummy_fast_api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5B3A08C-5610-FD47-B657-F760DE7F19C0}"/>
              </a:ext>
            </a:extLst>
          </p:cNvPr>
          <p:cNvSpPr/>
          <p:nvPr/>
        </p:nvSpPr>
        <p:spPr>
          <a:xfrm>
            <a:off x="6147882" y="2386129"/>
            <a:ext cx="233464" cy="395982"/>
          </a:xfrm>
          <a:custGeom>
            <a:avLst/>
            <a:gdLst>
              <a:gd name="connsiteX0" fmla="*/ 0 w 233464"/>
              <a:gd name="connsiteY0" fmla="*/ 197991 h 395982"/>
              <a:gd name="connsiteX1" fmla="*/ 116732 w 233464"/>
              <a:gd name="connsiteY1" fmla="*/ 0 h 395982"/>
              <a:gd name="connsiteX2" fmla="*/ 233464 w 233464"/>
              <a:gd name="connsiteY2" fmla="*/ 197991 h 395982"/>
              <a:gd name="connsiteX3" fmla="*/ 116732 w 233464"/>
              <a:gd name="connsiteY3" fmla="*/ 395982 h 395982"/>
              <a:gd name="connsiteX4" fmla="*/ 0 w 233464"/>
              <a:gd name="connsiteY4" fmla="*/ 197991 h 395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464" h="395982" extrusionOk="0">
                <a:moveTo>
                  <a:pt x="0" y="197991"/>
                </a:moveTo>
                <a:cubicBezTo>
                  <a:pt x="-12739" y="80786"/>
                  <a:pt x="47464" y="1801"/>
                  <a:pt x="116732" y="0"/>
                </a:cubicBezTo>
                <a:cubicBezTo>
                  <a:pt x="199670" y="3888"/>
                  <a:pt x="221821" y="89014"/>
                  <a:pt x="233464" y="197991"/>
                </a:cubicBezTo>
                <a:cubicBezTo>
                  <a:pt x="224941" y="315661"/>
                  <a:pt x="180853" y="397903"/>
                  <a:pt x="116732" y="395982"/>
                </a:cubicBezTo>
                <a:cubicBezTo>
                  <a:pt x="37673" y="387999"/>
                  <a:pt x="20648" y="317204"/>
                  <a:pt x="0" y="197991"/>
                </a:cubicBezTo>
                <a:close/>
              </a:path>
            </a:pathLst>
          </a:custGeom>
          <a:noFill/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3374F-44D3-364B-8BB9-6DE07E7EDFF2}"/>
              </a:ext>
            </a:extLst>
          </p:cNvPr>
          <p:cNvSpPr txBox="1"/>
          <p:nvPr/>
        </p:nvSpPr>
        <p:spPr>
          <a:xfrm>
            <a:off x="5651317" y="1596972"/>
            <a:ext cx="336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Точка в конце - контекст исполнения, </a:t>
            </a:r>
            <a:br>
              <a:rPr lang="ru-RU" dirty="0"/>
            </a:br>
            <a:r>
              <a:rPr lang="ru-RU" dirty="0"/>
              <a:t>не забывайте про него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26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0B3D95D9-6A17-564D-AAC6-81EA5655D9B4}"/>
              </a:ext>
            </a:extLst>
          </p:cNvPr>
          <p:cNvSpPr/>
          <p:nvPr/>
        </p:nvSpPr>
        <p:spPr>
          <a:xfrm>
            <a:off x="500549" y="1209926"/>
            <a:ext cx="8437729" cy="371227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Compose</a:t>
            </a:r>
            <a:endParaRPr dirty="0"/>
          </a:p>
        </p:txBody>
      </p:sp>
      <p:sp>
        <p:nvSpPr>
          <p:cNvPr id="340" name="Google Shape;340;p61"/>
          <p:cNvSpPr txBox="1">
            <a:spLocks noGrp="1"/>
          </p:cNvSpPr>
          <p:nvPr>
            <p:ph type="subTitle" idx="1"/>
          </p:nvPr>
        </p:nvSpPr>
        <p:spPr>
          <a:xfrm>
            <a:off x="583420" y="1290146"/>
            <a:ext cx="8437730" cy="3573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version: '2.4’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Обязательная секция</a:t>
            </a:r>
            <a:endParaRPr lang="en-US" sz="1400" dirty="0">
              <a:solidFill>
                <a:srgbClr val="008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services:</a:t>
            </a:r>
            <a:r>
              <a:rPr lang="ru-RU" sz="1400" dirty="0">
                <a:solidFill>
                  <a:schemeClr val="tx1"/>
                </a:solidFill>
              </a:rPr>
              <a:t>	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Обязательная секция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</a:t>
            </a:r>
            <a:r>
              <a:rPr lang="en-US" sz="1400" dirty="0" err="1">
                <a:solidFill>
                  <a:schemeClr val="tx1"/>
                </a:solidFill>
              </a:rPr>
              <a:t>nginx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  <a:r>
              <a:rPr lang="ru-RU" sz="1400" dirty="0">
                <a:solidFill>
                  <a:schemeClr val="tx1"/>
                </a:solidFill>
              </a:rPr>
              <a:t>	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en-US" sz="1400" dirty="0" err="1">
                <a:solidFill>
                  <a:srgbClr val="008F00"/>
                </a:solidFill>
              </a:rPr>
              <a:t>nginx</a:t>
            </a:r>
            <a:r>
              <a:rPr lang="en-US" sz="1400" dirty="0">
                <a:solidFill>
                  <a:srgbClr val="008F00"/>
                </a:solidFill>
              </a:rPr>
              <a:t> </a:t>
            </a:r>
            <a:r>
              <a:rPr lang="ru-RU" sz="1400" dirty="0">
                <a:solidFill>
                  <a:srgbClr val="008F00"/>
                </a:solidFill>
              </a:rPr>
              <a:t>запустим в качестве </a:t>
            </a:r>
            <a:r>
              <a:rPr lang="ru-RU" sz="1400" dirty="0" err="1">
                <a:solidFill>
                  <a:srgbClr val="008F00"/>
                </a:solidFill>
              </a:rPr>
              <a:t>балансировщика</a:t>
            </a:r>
            <a:r>
              <a:rPr lang="ru-RU" sz="1400" dirty="0">
                <a:solidFill>
                  <a:srgbClr val="008F00"/>
                </a:solidFill>
              </a:rPr>
              <a:t> нагрузки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image: </a:t>
            </a:r>
            <a:r>
              <a:rPr lang="en-US" sz="1400" dirty="0" err="1">
                <a:solidFill>
                  <a:schemeClr val="tx1"/>
                </a:solidFill>
              </a:rPr>
              <a:t>nginx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volumes: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- ./</a:t>
            </a:r>
            <a:r>
              <a:rPr lang="en-US" sz="1400" dirty="0" err="1">
                <a:solidFill>
                  <a:schemeClr val="tx1"/>
                </a:solidFill>
              </a:rPr>
              <a:t>nginx.conf</a:t>
            </a:r>
            <a:r>
              <a:rPr lang="en-US" sz="1400" dirty="0">
                <a:solidFill>
                  <a:schemeClr val="tx1"/>
                </a:solidFill>
              </a:rPr>
              <a:t>:/</a:t>
            </a:r>
            <a:r>
              <a:rPr lang="en-US" sz="1400" dirty="0" err="1">
                <a:solidFill>
                  <a:schemeClr val="tx1"/>
                </a:solidFill>
              </a:rPr>
              <a:t>etc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nginx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nginx.conf:ro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Пробросим </a:t>
            </a:r>
            <a:r>
              <a:rPr lang="ru-RU" sz="1400" dirty="0" err="1">
                <a:solidFill>
                  <a:srgbClr val="008F00"/>
                </a:solidFill>
              </a:rPr>
              <a:t>конфиг</a:t>
            </a:r>
            <a:r>
              <a:rPr lang="ru-RU" sz="1400" dirty="0">
                <a:solidFill>
                  <a:srgbClr val="008F00"/>
                </a:solidFill>
              </a:rPr>
              <a:t> </a:t>
            </a:r>
            <a:r>
              <a:rPr lang="en-US" sz="1400" dirty="0" err="1">
                <a:solidFill>
                  <a:srgbClr val="008F00"/>
                </a:solidFill>
              </a:rPr>
              <a:t>nginx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1400" dirty="0" err="1">
                <a:solidFill>
                  <a:schemeClr val="tx1"/>
                </a:solidFill>
              </a:rPr>
              <a:t>depends_on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- </a:t>
            </a:r>
            <a:r>
              <a:rPr lang="en-US" sz="1400" dirty="0" err="1">
                <a:solidFill>
                  <a:schemeClr val="tx1"/>
                </a:solidFill>
              </a:rPr>
              <a:t>fastapi_net</a:t>
            </a:r>
            <a:r>
              <a:rPr lang="ru-RU" sz="1400" dirty="0">
                <a:solidFill>
                  <a:schemeClr val="tx1"/>
                </a:solidFill>
              </a:rPr>
              <a:t>		</a:t>
            </a:r>
            <a:r>
              <a:rPr lang="en-US" sz="1400" dirty="0">
                <a:solidFill>
                  <a:srgbClr val="008F00"/>
                </a:solidFill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ports: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- 8080:4000	</a:t>
            </a:r>
            <a:r>
              <a:rPr lang="en-US" sz="1400" dirty="0">
                <a:solidFill>
                  <a:srgbClr val="008F00"/>
                </a:solidFill>
              </a:rPr>
              <a:t> # </a:t>
            </a:r>
            <a:r>
              <a:rPr lang="ru-RU" sz="1400" dirty="0">
                <a:solidFill>
                  <a:srgbClr val="008F00"/>
                </a:solidFill>
              </a:rPr>
              <a:t>Слушаем порт 8080 и пробрасываем его внутрь контейнера на 4000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</a:t>
            </a:r>
            <a:r>
              <a:rPr lang="en-US" sz="1400" dirty="0" err="1">
                <a:solidFill>
                  <a:schemeClr val="tx1"/>
                </a:solidFill>
              </a:rPr>
              <a:t>fastapi_net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 # ML </a:t>
            </a:r>
            <a:r>
              <a:rPr lang="ru-RU" sz="1400" dirty="0">
                <a:solidFill>
                  <a:srgbClr val="008F00"/>
                </a:solidFill>
              </a:rPr>
              <a:t>Модель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image: </a:t>
            </a:r>
            <a:r>
              <a:rPr lang="en-US" sz="1400" dirty="0" err="1">
                <a:solidFill>
                  <a:schemeClr val="tx1"/>
                </a:solidFill>
              </a:rPr>
              <a:t>fastapi_net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ports: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- 5002:5002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Проброс портов для модели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F461C8-3BDB-AD4C-8767-FD9378A70A54}"/>
              </a:ext>
            </a:extLst>
          </p:cNvPr>
          <p:cNvSpPr txBox="1"/>
          <p:nvPr/>
        </p:nvSpPr>
        <p:spPr>
          <a:xfrm>
            <a:off x="500550" y="982369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docker-</a:t>
            </a:r>
            <a:r>
              <a:rPr lang="en-US" dirty="0" err="1"/>
              <a:t>compose.yml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24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Advanced</a:t>
            </a:r>
            <a:br>
              <a:rPr lang="en-US" dirty="0"/>
            </a:br>
            <a:r>
              <a:rPr lang="en-US" sz="2400" dirty="0"/>
              <a:t>Docker nets &amp; Docker compose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4F95B4A6-F84C-CE46-A1DF-BE41CF4B8DEE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0B3D95D9-6A17-564D-AAC6-81EA5655D9B4}"/>
              </a:ext>
            </a:extLst>
          </p:cNvPr>
          <p:cNvSpPr/>
          <p:nvPr/>
        </p:nvSpPr>
        <p:spPr>
          <a:xfrm>
            <a:off x="500549" y="1209926"/>
            <a:ext cx="8437729" cy="371227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Compose</a:t>
            </a:r>
            <a:endParaRPr dirty="0"/>
          </a:p>
        </p:txBody>
      </p:sp>
      <p:sp>
        <p:nvSpPr>
          <p:cNvPr id="340" name="Google Shape;340;p61"/>
          <p:cNvSpPr txBox="1">
            <a:spLocks noGrp="1"/>
          </p:cNvSpPr>
          <p:nvPr>
            <p:ph type="subTitle" idx="1"/>
          </p:nvPr>
        </p:nvSpPr>
        <p:spPr>
          <a:xfrm>
            <a:off x="583420" y="1290146"/>
            <a:ext cx="8437730" cy="3573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user  </a:t>
            </a:r>
            <a:r>
              <a:rPr lang="en-US" sz="1400" dirty="0" err="1">
                <a:solidFill>
                  <a:schemeClr val="tx1"/>
                </a:solidFill>
              </a:rPr>
              <a:t>nginx</a:t>
            </a:r>
            <a:r>
              <a:rPr lang="en-US" sz="1400" dirty="0">
                <a:solidFill>
                  <a:schemeClr val="tx1"/>
                </a:solidFill>
              </a:rPr>
              <a:t>;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 # </a:t>
            </a:r>
            <a:r>
              <a:rPr lang="ru-RU" sz="1400" dirty="0">
                <a:solidFill>
                  <a:srgbClr val="008F00"/>
                </a:solidFill>
              </a:rPr>
              <a:t>служебный </a:t>
            </a:r>
            <a:r>
              <a:rPr lang="en-US" sz="1400" dirty="0">
                <a:solidFill>
                  <a:srgbClr val="008F00"/>
                </a:solidFill>
              </a:rPr>
              <a:t>user </a:t>
            </a:r>
            <a:r>
              <a:rPr lang="ru-RU" sz="1400" dirty="0">
                <a:solidFill>
                  <a:srgbClr val="008F00"/>
                </a:solidFill>
              </a:rPr>
              <a:t>по умолчанию, на </a:t>
            </a:r>
            <a:r>
              <a:rPr lang="ru-RU" sz="1400" dirty="0" err="1">
                <a:solidFill>
                  <a:srgbClr val="008F00"/>
                </a:solidFill>
              </a:rPr>
              <a:t>проде</a:t>
            </a:r>
            <a:r>
              <a:rPr lang="ru-RU" sz="1400" dirty="0">
                <a:solidFill>
                  <a:srgbClr val="008F00"/>
                </a:solidFill>
              </a:rPr>
              <a:t> настроить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events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1400" dirty="0" err="1">
                <a:solidFill>
                  <a:schemeClr val="tx1"/>
                </a:solidFill>
              </a:rPr>
              <a:t>worker_connections</a:t>
            </a:r>
            <a:r>
              <a:rPr lang="en-US" sz="1400" dirty="0">
                <a:solidFill>
                  <a:schemeClr val="tx1"/>
                </a:solidFill>
              </a:rPr>
              <a:t>   1000;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 # </a:t>
            </a:r>
            <a:r>
              <a:rPr lang="ru-RU" sz="1400" dirty="0">
                <a:solidFill>
                  <a:srgbClr val="008F00"/>
                </a:solidFill>
              </a:rPr>
              <a:t>Максимум соединений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http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  server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      listen 4000;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 # </a:t>
            </a:r>
            <a:r>
              <a:rPr lang="ru-RU" sz="1400" dirty="0">
                <a:solidFill>
                  <a:srgbClr val="008F00"/>
                </a:solidFill>
              </a:rPr>
              <a:t>Слушаем порт 4000 </a:t>
            </a:r>
            <a:r>
              <a:rPr lang="ru-RU" sz="1400" b="1" dirty="0">
                <a:solidFill>
                  <a:srgbClr val="008F00"/>
                </a:solidFill>
              </a:rPr>
              <a:t>внутри контейнера</a:t>
            </a:r>
            <a:endParaRPr lang="en-US" sz="1400" b="1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      location /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          </a:t>
            </a:r>
            <a:r>
              <a:rPr lang="en-US" sz="1400" dirty="0" err="1">
                <a:solidFill>
                  <a:schemeClr val="tx1"/>
                </a:solidFill>
              </a:rPr>
              <a:t>proxy_pass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  <a:hlinkClick r:id="rId3"/>
              </a:rPr>
              <a:t>http://fastapi_net:5002</a:t>
            </a:r>
            <a:r>
              <a:rPr lang="en-US" sz="1400" dirty="0">
                <a:solidFill>
                  <a:schemeClr val="tx1"/>
                </a:solidFill>
              </a:rPr>
              <a:t>;</a:t>
            </a:r>
            <a:r>
              <a:rPr lang="ru-RU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Пробрасываем запрос на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sz="1400" dirty="0">
                <a:solidFill>
                  <a:schemeClr val="tx1"/>
                </a:solidFill>
              </a:rPr>
              <a:t>						</a:t>
            </a:r>
            <a:r>
              <a:rPr lang="ru-RU" sz="1400" dirty="0">
                <a:solidFill>
                  <a:srgbClr val="008F00"/>
                </a:solidFill>
              </a:rPr>
              <a:t> </a:t>
            </a:r>
            <a:r>
              <a:rPr lang="en-US" sz="1400" dirty="0">
                <a:solidFill>
                  <a:srgbClr val="008F00"/>
                </a:solidFill>
              </a:rPr>
              <a:t># ML </a:t>
            </a:r>
            <a:r>
              <a:rPr lang="ru-RU" sz="1400" dirty="0">
                <a:solidFill>
                  <a:srgbClr val="008F00"/>
                </a:solidFill>
              </a:rPr>
              <a:t>Модель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  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F461C8-3BDB-AD4C-8767-FD9378A70A54}"/>
              </a:ext>
            </a:extLst>
          </p:cNvPr>
          <p:cNvSpPr txBox="1"/>
          <p:nvPr/>
        </p:nvSpPr>
        <p:spPr>
          <a:xfrm>
            <a:off x="500550" y="982369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nginx.conf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65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0B3D95D9-6A17-564D-AAC6-81EA5655D9B4}"/>
              </a:ext>
            </a:extLst>
          </p:cNvPr>
          <p:cNvSpPr/>
          <p:nvPr/>
        </p:nvSpPr>
        <p:spPr>
          <a:xfrm>
            <a:off x="500549" y="1209926"/>
            <a:ext cx="8437729" cy="371227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Compose</a:t>
            </a:r>
            <a:endParaRPr dirty="0"/>
          </a:p>
        </p:txBody>
      </p:sp>
      <p:sp>
        <p:nvSpPr>
          <p:cNvPr id="340" name="Google Shape;340;p61"/>
          <p:cNvSpPr txBox="1">
            <a:spLocks noGrp="1"/>
          </p:cNvSpPr>
          <p:nvPr>
            <p:ph type="subTitle" idx="1"/>
          </p:nvPr>
        </p:nvSpPr>
        <p:spPr>
          <a:xfrm>
            <a:off x="583420" y="1290146"/>
            <a:ext cx="8437730" cy="3573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version: '2.4’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Обязательная секция</a:t>
            </a:r>
            <a:endParaRPr lang="en-US" sz="1400" dirty="0">
              <a:solidFill>
                <a:srgbClr val="008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services:</a:t>
            </a:r>
            <a:r>
              <a:rPr lang="ru-RU" sz="1400" dirty="0">
                <a:solidFill>
                  <a:schemeClr val="tx1"/>
                </a:solidFill>
              </a:rPr>
              <a:t>	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Обязательная секция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</a:t>
            </a:r>
            <a:r>
              <a:rPr lang="en-US" sz="1400" dirty="0" err="1">
                <a:solidFill>
                  <a:schemeClr val="tx1"/>
                </a:solidFill>
              </a:rPr>
              <a:t>nginx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  <a:r>
              <a:rPr lang="ru-RU" sz="1400" dirty="0">
                <a:solidFill>
                  <a:schemeClr val="tx1"/>
                </a:solidFill>
              </a:rPr>
              <a:t>	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en-US" sz="1400" dirty="0" err="1">
                <a:solidFill>
                  <a:srgbClr val="008F00"/>
                </a:solidFill>
              </a:rPr>
              <a:t>nginx</a:t>
            </a:r>
            <a:r>
              <a:rPr lang="en-US" sz="1400" dirty="0">
                <a:solidFill>
                  <a:srgbClr val="008F00"/>
                </a:solidFill>
              </a:rPr>
              <a:t> </a:t>
            </a:r>
            <a:r>
              <a:rPr lang="ru-RU" sz="1400" dirty="0">
                <a:solidFill>
                  <a:srgbClr val="008F00"/>
                </a:solidFill>
              </a:rPr>
              <a:t>запустим в качестве </a:t>
            </a:r>
            <a:r>
              <a:rPr lang="ru-RU" sz="1400" dirty="0" err="1">
                <a:solidFill>
                  <a:srgbClr val="008F00"/>
                </a:solidFill>
              </a:rPr>
              <a:t>балансировщика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image: </a:t>
            </a:r>
            <a:r>
              <a:rPr lang="en-US" sz="1400" dirty="0" err="1">
                <a:solidFill>
                  <a:schemeClr val="tx1"/>
                </a:solidFill>
              </a:rPr>
              <a:t>nginx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volumes: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- ./</a:t>
            </a:r>
            <a:r>
              <a:rPr lang="en-US" sz="1400" dirty="0" err="1">
                <a:solidFill>
                  <a:schemeClr val="tx1"/>
                </a:solidFill>
              </a:rPr>
              <a:t>nginx.conf</a:t>
            </a:r>
            <a:r>
              <a:rPr lang="en-US" sz="1400" dirty="0">
                <a:solidFill>
                  <a:schemeClr val="tx1"/>
                </a:solidFill>
              </a:rPr>
              <a:t>:/</a:t>
            </a:r>
            <a:r>
              <a:rPr lang="en-US" sz="1400" dirty="0" err="1">
                <a:solidFill>
                  <a:schemeClr val="tx1"/>
                </a:solidFill>
              </a:rPr>
              <a:t>etc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nginx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nginx.conf:ro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Пробросим </a:t>
            </a:r>
            <a:r>
              <a:rPr lang="ru-RU" sz="1400" dirty="0" err="1">
                <a:solidFill>
                  <a:srgbClr val="008F00"/>
                </a:solidFill>
              </a:rPr>
              <a:t>конфиг</a:t>
            </a:r>
            <a:r>
              <a:rPr lang="ru-RU" sz="1400" dirty="0">
                <a:solidFill>
                  <a:srgbClr val="008F00"/>
                </a:solidFill>
              </a:rPr>
              <a:t> </a:t>
            </a:r>
            <a:r>
              <a:rPr lang="en-US" sz="1400" dirty="0" err="1">
                <a:solidFill>
                  <a:srgbClr val="008F00"/>
                </a:solidFill>
              </a:rPr>
              <a:t>nginx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1400" dirty="0" err="1">
                <a:solidFill>
                  <a:schemeClr val="tx1"/>
                </a:solidFill>
              </a:rPr>
              <a:t>depends_on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- </a:t>
            </a:r>
            <a:r>
              <a:rPr lang="en-US" sz="1400" dirty="0" err="1">
                <a:solidFill>
                  <a:schemeClr val="tx1"/>
                </a:solidFill>
              </a:rPr>
              <a:t>fastapi_net</a:t>
            </a:r>
            <a:r>
              <a:rPr lang="ru-RU" sz="1400" dirty="0">
                <a:solidFill>
                  <a:schemeClr val="tx1"/>
                </a:solidFill>
              </a:rPr>
              <a:t>		</a:t>
            </a:r>
            <a:r>
              <a:rPr lang="en-US" sz="1400" dirty="0">
                <a:solidFill>
                  <a:srgbClr val="008F00"/>
                </a:solidFill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ports: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- 8080:4000	</a:t>
            </a:r>
            <a:r>
              <a:rPr lang="en-US" sz="1400" dirty="0">
                <a:solidFill>
                  <a:srgbClr val="008F00"/>
                </a:solidFill>
              </a:rPr>
              <a:t> # </a:t>
            </a:r>
            <a:r>
              <a:rPr lang="ru-RU" sz="1400" dirty="0">
                <a:solidFill>
                  <a:srgbClr val="008F00"/>
                </a:solidFill>
              </a:rPr>
              <a:t>Слушаем порт 8080 и пробрасываем его внутрь контейнера на 4000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</a:t>
            </a:r>
            <a:r>
              <a:rPr lang="en-US" sz="1400" dirty="0" err="1">
                <a:solidFill>
                  <a:schemeClr val="tx1"/>
                </a:solidFill>
              </a:rPr>
              <a:t>fastapi_net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 # ML </a:t>
            </a:r>
            <a:r>
              <a:rPr lang="ru-RU" sz="1400" dirty="0">
                <a:solidFill>
                  <a:srgbClr val="008F00"/>
                </a:solidFill>
              </a:rPr>
              <a:t>Модель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image: </a:t>
            </a:r>
            <a:r>
              <a:rPr lang="en-US" sz="1400" dirty="0" err="1">
                <a:solidFill>
                  <a:schemeClr val="tx1"/>
                </a:solidFill>
              </a:rPr>
              <a:t>fastapi_net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ports: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- 5002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Не указывать внутренний порт, он будет назначен автоматически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deploy: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replicas: 3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 # </a:t>
            </a:r>
            <a:r>
              <a:rPr lang="ru-RU" sz="1400" dirty="0">
                <a:solidFill>
                  <a:srgbClr val="008F00"/>
                </a:solidFill>
              </a:rPr>
              <a:t>Запустить 3 копии, </a:t>
            </a:r>
            <a:r>
              <a:rPr lang="en-US" sz="1400" dirty="0" err="1">
                <a:solidFill>
                  <a:srgbClr val="008F00"/>
                </a:solidFill>
              </a:rPr>
              <a:t>nginx</a:t>
            </a:r>
            <a:r>
              <a:rPr lang="en-US" sz="1400" dirty="0">
                <a:solidFill>
                  <a:srgbClr val="008F00"/>
                </a:solidFill>
              </a:rPr>
              <a:t> </a:t>
            </a:r>
            <a:r>
              <a:rPr lang="ru-RU" sz="1400" dirty="0">
                <a:solidFill>
                  <a:srgbClr val="008F00"/>
                </a:solidFill>
              </a:rPr>
              <a:t>будет на них распределять нагрузку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F461C8-3BDB-AD4C-8767-FD9378A70A54}"/>
              </a:ext>
            </a:extLst>
          </p:cNvPr>
          <p:cNvSpPr txBox="1"/>
          <p:nvPr/>
        </p:nvSpPr>
        <p:spPr>
          <a:xfrm>
            <a:off x="500550" y="982369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docker-</a:t>
            </a:r>
            <a:r>
              <a:rPr lang="en-US" dirty="0" err="1"/>
              <a:t>compose.yml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8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800" b="1" dirty="0"/>
              <a:t>Docker</a:t>
            </a:r>
            <a:r>
              <a:rPr lang="ru-RU" sz="1800" b="1" dirty="0"/>
              <a:t> </a:t>
            </a:r>
            <a:endParaRPr lang="en-US" sz="18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Основы </a:t>
            </a:r>
            <a:r>
              <a:rPr lang="en-US" sz="1400" dirty="0"/>
              <a:t>docker: </a:t>
            </a:r>
            <a:r>
              <a:rPr lang="en-US" sz="1400" dirty="0">
                <a:hlinkClick r:id="rId3"/>
              </a:rPr>
              <a:t>https://habr.com/ru/companies/ruvds/articles/438796/</a:t>
            </a:r>
            <a:r>
              <a:rPr lang="en-US" sz="14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Основные команды </a:t>
            </a:r>
            <a:r>
              <a:rPr lang="en-US" sz="1400" dirty="0"/>
              <a:t>docker: </a:t>
            </a:r>
            <a:r>
              <a:rPr lang="en-US" sz="1400" dirty="0">
                <a:hlinkClick r:id="rId4"/>
              </a:rPr>
              <a:t>https://habr.com/ru/companies/flant/articles/336654/</a:t>
            </a:r>
            <a:r>
              <a:rPr lang="en-US" sz="14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/>
              <a:t>Docker </a:t>
            </a:r>
            <a:r>
              <a:rPr lang="ru-RU" sz="1400" dirty="0"/>
              <a:t>на </a:t>
            </a:r>
            <a:r>
              <a:rPr lang="en-US" sz="1400" dirty="0"/>
              <a:t>mac m1: </a:t>
            </a:r>
            <a:r>
              <a:rPr lang="en-US" sz="1400" dirty="0">
                <a:hlinkClick r:id="rId5"/>
              </a:rPr>
              <a:t>https://habr.com/ru/companies/evrone/articles/716630/</a:t>
            </a:r>
            <a:r>
              <a:rPr lang="en-US" sz="1400" dirty="0"/>
              <a:t> </a:t>
            </a:r>
            <a:endParaRPr lang="ru-RU" sz="14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800" b="1" dirty="0"/>
              <a:t>Оптимизация сборки </a:t>
            </a:r>
            <a:r>
              <a:rPr lang="en-US" sz="1800" b="1" dirty="0" err="1"/>
              <a:t>dockerfile</a:t>
            </a:r>
            <a:endParaRPr lang="en-US" sz="18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https://habr.com/ru/companies/first/articles/702168/</a:t>
            </a:r>
            <a:r>
              <a:rPr lang="en-US" sz="1400" dirty="0"/>
              <a:t>  </a:t>
            </a:r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800" b="1" dirty="0"/>
              <a:t>Развертывание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Развертывание </a:t>
            </a:r>
            <a:r>
              <a:rPr lang="en-US" sz="1400" dirty="0"/>
              <a:t>ML </a:t>
            </a:r>
            <a:r>
              <a:rPr lang="ru-RU" sz="1400" dirty="0"/>
              <a:t>модели в </a:t>
            </a:r>
            <a:r>
              <a:rPr lang="en-US" sz="1400" dirty="0"/>
              <a:t>Docker</a:t>
            </a:r>
            <a:r>
              <a:rPr lang="ru-RU" sz="1400" dirty="0"/>
              <a:t>: </a:t>
            </a:r>
            <a:r>
              <a:rPr lang="en-US" sz="1400" dirty="0">
                <a:hlinkClick r:id="rId7"/>
              </a:rPr>
              <a:t>https://habr.com/ru/articles/548910/</a:t>
            </a:r>
            <a:r>
              <a:rPr lang="ru-RU" sz="1400" dirty="0"/>
              <a:t> </a:t>
            </a:r>
            <a:endParaRPr lang="en-US" sz="1400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Простой </a:t>
            </a:r>
            <a:r>
              <a:rPr lang="en-US" sz="1400" dirty="0"/>
              <a:t>ML </a:t>
            </a:r>
            <a:r>
              <a:rPr lang="ru-RU" sz="1400" dirty="0"/>
              <a:t>веб-сервис на </a:t>
            </a:r>
            <a:r>
              <a:rPr lang="en-US" sz="1400" dirty="0" err="1"/>
              <a:t>FastAPI</a:t>
            </a:r>
            <a:r>
              <a:rPr lang="ru-RU" sz="1400" dirty="0"/>
              <a:t>: </a:t>
            </a:r>
            <a:r>
              <a:rPr lang="en-US" sz="1400" dirty="0">
                <a:hlinkClick r:id="rId8"/>
              </a:rPr>
              <a:t>https://habr.com/ru/articles/729380/</a:t>
            </a:r>
            <a:r>
              <a:rPr lang="ru-RU" sz="1400" dirty="0"/>
              <a:t> </a:t>
            </a:r>
            <a:endParaRPr lang="en-US" sz="1400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311150">
              <a:lnSpc>
                <a:spcPct val="100000"/>
              </a:lnSpc>
              <a:buSzPts val="1300"/>
              <a:buFont typeface="Roboto"/>
              <a:buAutoNum type="arabicPeriod"/>
            </a:pPr>
            <a:r>
              <a:rPr lang="en-US" sz="1800" b="1" dirty="0"/>
              <a:t>Docker Compose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Руководство по </a:t>
            </a:r>
            <a:r>
              <a:rPr lang="en-US" sz="1400" dirty="0"/>
              <a:t>Docker Compose </a:t>
            </a:r>
            <a:r>
              <a:rPr lang="ru-RU" sz="1400" dirty="0"/>
              <a:t>для начинающих</a:t>
            </a:r>
            <a:r>
              <a:rPr lang="en-US" sz="1400" dirty="0"/>
              <a:t>: </a:t>
            </a:r>
            <a:r>
              <a:rPr lang="en-US" sz="1400" dirty="0">
                <a:hlinkClick r:id="rId9"/>
              </a:rPr>
              <a:t>https://habr.com/ru/companies/ruvds/articles/450312/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/>
              <a:t>Docker Compose: </a:t>
            </a:r>
            <a:r>
              <a:rPr lang="en-US" sz="1400" dirty="0">
                <a:hlinkClick r:id="rId10"/>
              </a:rPr>
              <a:t>https://habr.com/ru/companies/otus/articles/731854/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88950" indent="-342900">
              <a:buSzPts val="1300"/>
              <a:buFont typeface="+mj-lt"/>
              <a:buAutoNum type="arabicPeriod"/>
            </a:pPr>
            <a:r>
              <a:rPr lang="en-US" b="1" dirty="0"/>
              <a:t>Flask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Учебник по </a:t>
            </a:r>
            <a:r>
              <a:rPr lang="en-US" sz="1400" dirty="0"/>
              <a:t>Flask: </a:t>
            </a:r>
            <a:r>
              <a:rPr lang="en-US" sz="1400" dirty="0">
                <a:hlinkClick r:id="rId11"/>
              </a:rPr>
              <a:t>https://habr.com/ru/articles/346306/</a:t>
            </a:r>
            <a:r>
              <a:rPr lang="en-US" sz="1400" dirty="0"/>
              <a:t> </a:t>
            </a:r>
            <a:endParaRPr lang="ru-RU" sz="1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Рефлексия</a:t>
            </a:r>
            <a:endParaRPr/>
          </a:p>
        </p:txBody>
      </p:sp>
      <p:pic>
        <p:nvPicPr>
          <p:cNvPr id="372" name="Google Shape;37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0"/>
          <p:cNvSpPr txBox="1"/>
          <p:nvPr/>
        </p:nvSpPr>
        <p:spPr>
          <a:xfrm>
            <a:off x="1700240" y="2364004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60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5" name="Google Shape;375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1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/>
              <a:t>Заполните, пожалуйста,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опрос о занятии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2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endParaRPr dirty="0"/>
          </a:p>
        </p:txBody>
      </p:sp>
      <p:sp>
        <p:nvSpPr>
          <p:cNvPr id="386" name="Google Shape;386;p6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sp>
        <p:nvSpPr>
          <p:cNvPr id="387" name="Google Shape;387;p62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62"/>
          <p:cNvPicPr preferRelativeResize="0"/>
          <p:nvPr/>
        </p:nvPicPr>
        <p:blipFill>
          <a:blip r:embed="rId3"/>
          <a:srcRect t="6397" b="6397"/>
          <a:stretch/>
        </p:blipFill>
        <p:spPr>
          <a:xfrm>
            <a:off x="1069674" y="2950614"/>
            <a:ext cx="1508400" cy="14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Google Shape;208;p48">
            <a:extLst>
              <a:ext uri="{FF2B5EF4-FFF2-40B4-BE49-F238E27FC236}">
                <a16:creationId xmlns:a16="http://schemas.microsoft.com/office/drawing/2014/main" id="{3AD9921B-818B-2E49-87DE-01818F089A2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4" name="Google Shape;208;p48">
            <a:extLst>
              <a:ext uri="{FF2B5EF4-FFF2-40B4-BE49-F238E27FC236}">
                <a16:creationId xmlns:a16="http://schemas.microsoft.com/office/drawing/2014/main" id="{A2C5D46D-0E08-6F4B-84D8-3C201E1F3D28}"/>
              </a:ext>
            </a:extLst>
          </p:cNvPr>
          <p:cNvSpPr txBox="1">
            <a:spLocks/>
          </p:cNvSpPr>
          <p:nvPr/>
        </p:nvSpPr>
        <p:spPr>
          <a:xfrm>
            <a:off x="500550" y="1454436"/>
            <a:ext cx="58563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03.09 - </a:t>
            </a:r>
            <a:r>
              <a:rPr lang="ru-RU" dirty="0" err="1"/>
              <a:t>деплой</a:t>
            </a:r>
            <a:r>
              <a:rPr lang="ru-RU" dirty="0"/>
              <a:t> </a:t>
            </a:r>
            <a:r>
              <a:rPr lang="en-US" dirty="0"/>
              <a:t>docker</a:t>
            </a:r>
            <a:r>
              <a:rPr lang="ru-RU" dirty="0"/>
              <a:t> образа в </a:t>
            </a:r>
            <a:r>
              <a:rPr lang="en-US" dirty="0"/>
              <a:t>Yandex Cloud</a:t>
            </a:r>
            <a:endParaRPr lang="ru-RU" dirty="0"/>
          </a:p>
        </p:txBody>
      </p:sp>
      <p:sp>
        <p:nvSpPr>
          <p:cNvPr id="9" name="Google Shape;209;p48">
            <a:extLst>
              <a:ext uri="{FF2B5EF4-FFF2-40B4-BE49-F238E27FC236}">
                <a16:creationId xmlns:a16="http://schemas.microsoft.com/office/drawing/2014/main" id="{61D8227D-BF3B-A844-B067-82EA3249A836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b="1"/>
              <a:t>Правила вебинара</a:t>
            </a:r>
            <a:endParaRPr sz="3200" b="1"/>
          </a:p>
        </p:txBody>
      </p:sp>
      <p:pic>
        <p:nvPicPr>
          <p:cNvPr id="151" name="Google Shape;15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650" y="2171509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3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33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чат или голосом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1654525" y="204930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33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3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87" name="Google Shape;187;p36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6"/>
          <p:cNvSpPr/>
          <p:nvPr/>
        </p:nvSpPr>
        <p:spPr>
          <a:xfrm>
            <a:off x="787125" y="178504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Docker networking</a:t>
            </a:r>
            <a:endParaRPr lang="en-US" sz="1300" b="0" i="0" u="none" strike="noStrike" cap="none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787125" y="236455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Виды сетей</a:t>
            </a:r>
            <a:endParaRPr lang="en-US" sz="1300" b="0" i="0" u="none" strike="noStrike" cap="none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36"/>
          <p:cNvSpPr/>
          <p:nvPr/>
        </p:nvSpPr>
        <p:spPr>
          <a:xfrm>
            <a:off x="786525" y="2944076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Взаимодействие контейнеров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86525" y="3523593"/>
            <a:ext cx="3384900" cy="376201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Docker Compose</a:t>
            </a:r>
          </a:p>
        </p:txBody>
      </p:sp>
      <p:sp>
        <p:nvSpPr>
          <p:cNvPr id="192" name="Google Shape;192;p36"/>
          <p:cNvSpPr/>
          <p:nvPr/>
        </p:nvSpPr>
        <p:spPr>
          <a:xfrm>
            <a:off x="786525" y="410311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Сборка </a:t>
            </a:r>
            <a:r>
              <a:rPr lang="ru-RU" sz="13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микросервисной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архитектуры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3" name="Google Shape;193;p36"/>
          <p:cNvCxnSpPr>
            <a:stCxn id="187" idx="1"/>
            <a:endCxn id="188" idx="1"/>
          </p:cNvCxnSpPr>
          <p:nvPr/>
        </p:nvCxnSpPr>
        <p:spPr>
          <a:xfrm rot="10800000" flipH="1" flipV="1">
            <a:off x="786525" y="1393624"/>
            <a:ext cx="600" cy="579517"/>
          </a:xfrm>
          <a:prstGeom prst="curvedConnector3">
            <a:avLst>
              <a:gd name="adj1" fmla="val -38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6"/>
          <p:cNvCxnSpPr>
            <a:stCxn id="188" idx="1"/>
            <a:endCxn id="189" idx="1"/>
          </p:cNvCxnSpPr>
          <p:nvPr/>
        </p:nvCxnSpPr>
        <p:spPr>
          <a:xfrm rot="10800000" flipV="1">
            <a:off x="787125" y="1973141"/>
            <a:ext cx="12700" cy="57951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36"/>
          <p:cNvCxnSpPr>
            <a:cxnSpLocks/>
            <a:stCxn id="189" idx="1"/>
            <a:endCxn id="190" idx="1"/>
          </p:cNvCxnSpPr>
          <p:nvPr/>
        </p:nvCxnSpPr>
        <p:spPr>
          <a:xfrm rot="10800000" flipV="1">
            <a:off x="786525" y="2552658"/>
            <a:ext cx="600" cy="579517"/>
          </a:xfrm>
          <a:prstGeom prst="curvedConnector3">
            <a:avLst>
              <a:gd name="adj1" fmla="val 382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36"/>
          <p:cNvCxnSpPr>
            <a:cxnSpLocks/>
            <a:stCxn id="190" idx="1"/>
            <a:endCxn id="191" idx="1"/>
          </p:cNvCxnSpPr>
          <p:nvPr/>
        </p:nvCxnSpPr>
        <p:spPr>
          <a:xfrm rot="10800000" flipV="1">
            <a:off x="786525" y="3132176"/>
            <a:ext cx="12700" cy="57951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36"/>
          <p:cNvCxnSpPr>
            <a:cxnSpLocks/>
            <a:stCxn id="191" idx="1"/>
            <a:endCxn id="192" idx="1"/>
          </p:cNvCxnSpPr>
          <p:nvPr/>
        </p:nvCxnSpPr>
        <p:spPr>
          <a:xfrm rot="10800000" flipV="1">
            <a:off x="786525" y="3711693"/>
            <a:ext cx="12700" cy="57951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6539A90-06AC-8946-A29E-7B33C459CCF6}"/>
              </a:ext>
            </a:extLst>
          </p:cNvPr>
          <p:cNvGrpSpPr/>
          <p:nvPr/>
        </p:nvGrpSpPr>
        <p:grpSpPr>
          <a:xfrm>
            <a:off x="5775022" y="1104087"/>
            <a:ext cx="2278070" cy="1839989"/>
            <a:chOff x="4481794" y="1270785"/>
            <a:chExt cx="2278070" cy="18399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E64C8-88A3-974F-8842-CB97BB5E5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6980"/>
            <a:stretch/>
          </p:blipFill>
          <p:spPr>
            <a:xfrm>
              <a:off x="4760850" y="1270785"/>
              <a:ext cx="1719958" cy="9495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BB4E7A0-9F4B-E347-B662-17623C7C1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020"/>
            <a:stretch/>
          </p:blipFill>
          <p:spPr>
            <a:xfrm>
              <a:off x="4481794" y="2161242"/>
              <a:ext cx="2278070" cy="949532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FAB09C8-95A1-984B-B06A-2EF5FEF35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040" y="3036559"/>
            <a:ext cx="3324896" cy="15959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Карта курса</a:t>
            </a:r>
            <a:endParaRPr dirty="0"/>
          </a:p>
        </p:txBody>
      </p:sp>
      <p:sp>
        <p:nvSpPr>
          <p:cNvPr id="179" name="Google Shape;179;p34"/>
          <p:cNvSpPr/>
          <p:nvPr/>
        </p:nvSpPr>
        <p:spPr>
          <a:xfrm>
            <a:off x="3042000" y="76997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627063" indent="-225425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1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Временные ряды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0" name="Google Shape;180;p34"/>
          <p:cNvSpPr/>
          <p:nvPr/>
        </p:nvSpPr>
        <p:spPr>
          <a:xfrm>
            <a:off x="65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627063" indent="-225425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2.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Рекомендательные системы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524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666750" indent="-220663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4.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Обучение с подкреплением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2" name="Google Shape;182;p34"/>
          <p:cNvSpPr/>
          <p:nvPr/>
        </p:nvSpPr>
        <p:spPr>
          <a:xfrm>
            <a:off x="524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3.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Байесовские модели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83" name="Google Shape;183;p34"/>
          <p:cNvCxnSpPr>
            <a:cxnSpLocks/>
            <a:stCxn id="179" idx="1"/>
            <a:endCxn id="180" idx="0"/>
          </p:cNvCxnSpPr>
          <p:nvPr/>
        </p:nvCxnSpPr>
        <p:spPr>
          <a:xfrm rot="10800000" flipV="1">
            <a:off x="2184006" y="1059620"/>
            <a:ext cx="857995" cy="60446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5" name="Google Shape;185;p34"/>
          <p:cNvSpPr/>
          <p:nvPr/>
        </p:nvSpPr>
        <p:spPr>
          <a:xfrm>
            <a:off x="65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5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Production</a:t>
            </a:r>
            <a:endParaRPr lang="ru-RU"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86" name="Google Shape;186;p34"/>
          <p:cNvCxnSpPr>
            <a:cxnSpLocks/>
            <a:stCxn id="180" idx="3"/>
            <a:endCxn id="182" idx="1"/>
          </p:cNvCxnSpPr>
          <p:nvPr/>
        </p:nvCxnSpPr>
        <p:spPr>
          <a:xfrm>
            <a:off x="3714005" y="1953730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7" name="Google Shape;187;p34"/>
          <p:cNvCxnSpPr>
            <a:cxnSpLocks/>
            <a:stCxn id="182" idx="3"/>
            <a:endCxn id="181" idx="3"/>
          </p:cNvCxnSpPr>
          <p:nvPr/>
        </p:nvCxnSpPr>
        <p:spPr>
          <a:xfrm>
            <a:off x="8304005" y="1953730"/>
            <a:ext cx="12700" cy="84765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8" name="Google Shape;188;p34"/>
          <p:cNvCxnSpPr>
            <a:cxnSpLocks/>
            <a:stCxn id="181" idx="1"/>
            <a:endCxn id="185" idx="3"/>
          </p:cNvCxnSpPr>
          <p:nvPr/>
        </p:nvCxnSpPr>
        <p:spPr>
          <a:xfrm rot="10800000">
            <a:off x="3714005" y="2801387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9" name="Google Shape;189;p34"/>
          <p:cNvSpPr/>
          <p:nvPr/>
        </p:nvSpPr>
        <p:spPr>
          <a:xfrm>
            <a:off x="654005" y="336581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6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en-US" sz="1600" dirty="0" err="1">
                <a:solidFill>
                  <a:srgbClr val="1F1F1F"/>
                </a:solidFill>
                <a:latin typeface="Google Sans"/>
                <a:sym typeface="Roboto"/>
              </a:rPr>
              <a:t>AutoML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34" name="Google Shape;189;p34">
            <a:extLst>
              <a:ext uri="{FF2B5EF4-FFF2-40B4-BE49-F238E27FC236}">
                <a16:creationId xmlns:a16="http://schemas.microsoft.com/office/drawing/2014/main" id="{1205F190-94C2-4A4C-B9ED-91A1F73E4D34}"/>
              </a:ext>
            </a:extLst>
          </p:cNvPr>
          <p:cNvSpPr/>
          <p:nvPr/>
        </p:nvSpPr>
        <p:spPr>
          <a:xfrm>
            <a:off x="3042000" y="423476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Курсовой проект</a:t>
            </a:r>
            <a:endParaRPr sz="13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" name="Google Shape;188;p34">
            <a:extLst>
              <a:ext uri="{FF2B5EF4-FFF2-40B4-BE49-F238E27FC236}">
                <a16:creationId xmlns:a16="http://schemas.microsoft.com/office/drawing/2014/main" id="{EB8517B5-119A-7442-825D-C15261576413}"/>
              </a:ext>
            </a:extLst>
          </p:cNvPr>
          <p:cNvCxnSpPr>
            <a:cxnSpLocks/>
            <a:stCxn id="189" idx="1"/>
            <a:endCxn id="185" idx="1"/>
          </p:cNvCxnSpPr>
          <p:nvPr/>
        </p:nvCxnSpPr>
        <p:spPr>
          <a:xfrm rot="10800000">
            <a:off x="654005" y="2801387"/>
            <a:ext cx="12700" cy="85407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cxnSp>
        <p:nvCxnSpPr>
          <p:cNvPr id="38" name="Google Shape;188;p34">
            <a:extLst>
              <a:ext uri="{FF2B5EF4-FFF2-40B4-BE49-F238E27FC236}">
                <a16:creationId xmlns:a16="http://schemas.microsoft.com/office/drawing/2014/main" id="{F7B38074-28CA-DC44-8191-7A278B3DB050}"/>
              </a:ext>
            </a:extLst>
          </p:cNvPr>
          <p:cNvCxnSpPr>
            <a:cxnSpLocks/>
            <a:stCxn id="34" idx="0"/>
            <a:endCxn id="189" idx="3"/>
          </p:cNvCxnSpPr>
          <p:nvPr/>
        </p:nvCxnSpPr>
        <p:spPr>
          <a:xfrm rot="16200000" flipV="1">
            <a:off x="3853353" y="3516117"/>
            <a:ext cx="579300" cy="857995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3D6F8E5B-8E72-9642-AA4C-A3D19C97E5E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120894" y="1338234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447CBAF-C51E-AF4A-9C35-3B92661ED5B4}"/>
              </a:ext>
            </a:extLst>
          </p:cNvPr>
          <p:cNvSpPr txBox="1"/>
          <p:nvPr/>
        </p:nvSpPr>
        <p:spPr>
          <a:xfrm>
            <a:off x="5367116" y="1338235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1A85A128-207E-674E-8856-DD7B530737C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95778" y="2238233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5E1EFF6-15B2-384F-BCB0-C1C52F4D548B}"/>
              </a:ext>
            </a:extLst>
          </p:cNvPr>
          <p:cNvSpPr txBox="1"/>
          <p:nvPr/>
        </p:nvSpPr>
        <p:spPr>
          <a:xfrm>
            <a:off x="3042000" y="2238234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0" name="Google Shape;530;p82">
            <a:extLst>
              <a:ext uri="{FF2B5EF4-FFF2-40B4-BE49-F238E27FC236}">
                <a16:creationId xmlns:a16="http://schemas.microsoft.com/office/drawing/2014/main" id="{5CFAE274-29AE-C64A-BF63-F1789CC1D21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2232180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95D51D4-1014-904E-B98B-1180866B6EA9}"/>
              </a:ext>
            </a:extLst>
          </p:cNvPr>
          <p:cNvSpPr txBox="1"/>
          <p:nvPr/>
        </p:nvSpPr>
        <p:spPr>
          <a:xfrm>
            <a:off x="7555206" y="2232181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3" name="Google Shape;530;p82">
            <a:extLst>
              <a:ext uri="{FF2B5EF4-FFF2-40B4-BE49-F238E27FC236}">
                <a16:creationId xmlns:a16="http://schemas.microsoft.com/office/drawing/2014/main" id="{6016A700-1ED8-3F49-9B85-B41B9D0E7D4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DB3247B-A3F0-8046-BAAC-3C02B58CC273}"/>
              </a:ext>
            </a:extLst>
          </p:cNvPr>
          <p:cNvSpPr txBox="1"/>
          <p:nvPr/>
        </p:nvSpPr>
        <p:spPr>
          <a:xfrm>
            <a:off x="7555206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5" name="Google Shape;530;p82">
            <a:extLst>
              <a:ext uri="{FF2B5EF4-FFF2-40B4-BE49-F238E27FC236}">
                <a16:creationId xmlns:a16="http://schemas.microsoft.com/office/drawing/2014/main" id="{4772A2BC-247A-A74E-9DD6-82B153D02F2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D7CD912-58CB-7049-A55E-A067EF213E43}"/>
              </a:ext>
            </a:extLst>
          </p:cNvPr>
          <p:cNvSpPr txBox="1"/>
          <p:nvPr/>
        </p:nvSpPr>
        <p:spPr>
          <a:xfrm>
            <a:off x="2993635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7" name="Google Shape;530;p82">
            <a:extLst>
              <a:ext uri="{FF2B5EF4-FFF2-40B4-BE49-F238E27FC236}">
                <a16:creationId xmlns:a16="http://schemas.microsoft.com/office/drawing/2014/main" id="{C44CB1B9-3F0C-B640-9B91-7E329BDB5AB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945115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F2CEF8E-768B-2A42-AE60-B91443CA1636}"/>
              </a:ext>
            </a:extLst>
          </p:cNvPr>
          <p:cNvSpPr txBox="1"/>
          <p:nvPr/>
        </p:nvSpPr>
        <p:spPr>
          <a:xfrm>
            <a:off x="2993635" y="3945116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51" name="Google Shape;225;p40">
            <a:extLst>
              <a:ext uri="{FF2B5EF4-FFF2-40B4-BE49-F238E27FC236}">
                <a16:creationId xmlns:a16="http://schemas.microsoft.com/office/drawing/2014/main" id="{144C3652-C501-1346-B7AB-83586BA2F636}"/>
              </a:ext>
            </a:extLst>
          </p:cNvPr>
          <p:cNvPicPr preferRelativeResize="0"/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5894" r="25894"/>
          <a:stretch/>
        </p:blipFill>
        <p:spPr>
          <a:xfrm>
            <a:off x="5391295" y="26160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" name="Google Shape;225;p40">
            <a:extLst>
              <a:ext uri="{FF2B5EF4-FFF2-40B4-BE49-F238E27FC236}">
                <a16:creationId xmlns:a16="http://schemas.microsoft.com/office/drawing/2014/main" id="{2E53F201-6B1A-E248-8C85-AE31C0183E3A}"/>
              </a:ext>
            </a:extLst>
          </p:cNvPr>
          <p:cNvPicPr preferRelativeResize="0"/>
          <p:nvPr/>
        </p:nvPicPr>
        <p:blipFill>
          <a:blip r:embed="rId5"/>
          <a:srcRect t="2849" b="2849"/>
          <a:stretch/>
        </p:blipFill>
        <p:spPr>
          <a:xfrm>
            <a:off x="785983" y="3442011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" name="Google Shape;225;p40">
            <a:extLst>
              <a:ext uri="{FF2B5EF4-FFF2-40B4-BE49-F238E27FC236}">
                <a16:creationId xmlns:a16="http://schemas.microsoft.com/office/drawing/2014/main" id="{9503C9EF-9A4D-F741-957E-D9787DBAAD39}"/>
              </a:ext>
            </a:extLst>
          </p:cNvPr>
          <p:cNvPicPr preferRelativeResize="0"/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849" b="2849"/>
          <a:stretch/>
        </p:blipFill>
        <p:spPr>
          <a:xfrm>
            <a:off x="5391295" y="176207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6" name="Google Shape;225;p40">
            <a:extLst>
              <a:ext uri="{FF2B5EF4-FFF2-40B4-BE49-F238E27FC236}">
                <a16:creationId xmlns:a16="http://schemas.microsoft.com/office/drawing/2014/main" id="{961AE516-CE39-C146-B04E-6F9CCFC749A3}"/>
              </a:ext>
            </a:extLst>
          </p:cNvPr>
          <p:cNvPicPr preferRelativeResize="0"/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849" b="2849"/>
          <a:stretch/>
        </p:blipFill>
        <p:spPr>
          <a:xfrm>
            <a:off x="813996" y="26160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" name="Google Shape;225;p40">
            <a:extLst>
              <a:ext uri="{FF2B5EF4-FFF2-40B4-BE49-F238E27FC236}">
                <a16:creationId xmlns:a16="http://schemas.microsoft.com/office/drawing/2014/main" id="{AF4E17D5-3459-B545-8950-6FD1DC61D95F}"/>
              </a:ext>
            </a:extLst>
          </p:cNvPr>
          <p:cNvPicPr preferRelativeResize="0"/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849" b="2849"/>
          <a:stretch/>
        </p:blipFill>
        <p:spPr>
          <a:xfrm>
            <a:off x="721353" y="1753190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" name="Google Shape;225;p40">
            <a:extLst>
              <a:ext uri="{FF2B5EF4-FFF2-40B4-BE49-F238E27FC236}">
                <a16:creationId xmlns:a16="http://schemas.microsoft.com/office/drawing/2014/main" id="{5D9B9C18-2AFF-6F45-91A9-E24FAB89A0AE}"/>
              </a:ext>
            </a:extLst>
          </p:cNvPr>
          <p:cNvPicPr preferRelativeResize="0"/>
          <p:nvPr/>
        </p:nvPicPr>
        <p:blipFill>
          <a:blip r:embed="rId9"/>
          <a:srcRect t="2849" b="2849"/>
          <a:stretch/>
        </p:blipFill>
        <p:spPr>
          <a:xfrm>
            <a:off x="3165384" y="432641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9" name="Google Shape;225;p40">
            <a:extLst>
              <a:ext uri="{FF2B5EF4-FFF2-40B4-BE49-F238E27FC236}">
                <a16:creationId xmlns:a16="http://schemas.microsoft.com/office/drawing/2014/main" id="{674F9C88-1D52-6442-B3F1-E2F6FDE24436}"/>
              </a:ext>
            </a:extLst>
          </p:cNvPr>
          <p:cNvPicPr preferRelativeResize="0"/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697" r="6697"/>
          <a:stretch/>
        </p:blipFill>
        <p:spPr>
          <a:xfrm>
            <a:off x="3165384" y="861619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2922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Production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1" y="1778955"/>
            <a:ext cx="5355965" cy="34617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Production Code</a:t>
            </a:r>
            <a:endParaRPr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1" y="2618879"/>
            <a:ext cx="5355965" cy="34617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Docker: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Структура</a:t>
            </a:r>
            <a:r>
              <a:rPr lang="ru-RU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, применение, деплой</a:t>
            </a:r>
            <a:endParaRPr lang="en-US"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1" y="3038841"/>
            <a:ext cx="5355965" cy="34617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Сети </a:t>
            </a:r>
            <a:r>
              <a:rPr lang="ru-RU">
                <a:solidFill>
                  <a:srgbClr val="1F1F1F"/>
                </a:solidFill>
                <a:latin typeface="Google Sans"/>
                <a:sym typeface="Roboto"/>
              </a:rPr>
              <a:t>и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Docker compose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08" y="3458803"/>
            <a:ext cx="5355965" cy="34617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Практика: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деплой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докера в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Yandex Cloud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82584" y="1607918"/>
            <a:ext cx="268326" cy="419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462622" y="2027880"/>
            <a:ext cx="1108250" cy="419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252641" y="2237861"/>
            <a:ext cx="1528212" cy="419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042659" y="2447844"/>
            <a:ext cx="1948174" cy="4199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786564"/>
              </p:ext>
            </p:extLst>
          </p:nvPr>
        </p:nvGraphicFramePr>
        <p:xfrm>
          <a:off x="5408535" y="569514"/>
          <a:ext cx="2174137" cy="304800"/>
        </p:xfrm>
        <a:graphic>
          <a:graphicData uri="http://schemas.openxmlformats.org/drawingml/2006/table">
            <a:tbl>
              <a:tblPr firstRow="1" bandRow="1"/>
              <a:tblGrid>
                <a:gridCol w="310591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1731136109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34" name="Google Shape;225;p40">
            <a:extLst>
              <a:ext uri="{FF2B5EF4-FFF2-40B4-BE49-F238E27FC236}">
                <a16:creationId xmlns:a16="http://schemas.microsoft.com/office/drawing/2014/main" id="{B01DA89D-798E-854C-BF8E-15096ED7EB62}"/>
              </a:ext>
            </a:extLst>
          </p:cNvPr>
          <p:cNvPicPr preferRelativeResize="0"/>
          <p:nvPr/>
        </p:nvPicPr>
        <p:blipFill>
          <a:blip r:embed="rId3"/>
          <a:srcRect t="10953" b="10953"/>
          <a:stretch/>
        </p:blipFill>
        <p:spPr>
          <a:xfrm>
            <a:off x="683041" y="1700135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" name="Google Shape;225;p40">
            <a:extLst>
              <a:ext uri="{FF2B5EF4-FFF2-40B4-BE49-F238E27FC236}">
                <a16:creationId xmlns:a16="http://schemas.microsoft.com/office/drawing/2014/main" id="{D02DB568-53FD-254F-9422-1CE939A88CE5}"/>
              </a:ext>
            </a:extLst>
          </p:cNvPr>
          <p:cNvPicPr preferRelativeResize="0"/>
          <p:nvPr/>
        </p:nvPicPr>
        <p:blipFill>
          <a:blip r:embed="rId4"/>
          <a:srcRect t="10511" b="10511"/>
          <a:stretch/>
        </p:blipFill>
        <p:spPr>
          <a:xfrm>
            <a:off x="683041" y="294824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" name="Google Shape;234;p40">
            <a:extLst>
              <a:ext uri="{FF2B5EF4-FFF2-40B4-BE49-F238E27FC236}">
                <a16:creationId xmlns:a16="http://schemas.microsoft.com/office/drawing/2014/main" id="{A95012D4-9C1E-1A4E-B05B-DC3498710C55}"/>
              </a:ext>
            </a:extLst>
          </p:cNvPr>
          <p:cNvPicPr preferRelativeResize="0"/>
          <p:nvPr/>
        </p:nvPicPr>
        <p:blipFill>
          <a:blip r:embed="rId3"/>
          <a:srcRect t="10494" b="10494"/>
          <a:stretch/>
        </p:blipFill>
        <p:spPr>
          <a:xfrm>
            <a:off x="687921" y="2527129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" name="Google Shape;231;p40">
            <a:extLst>
              <a:ext uri="{FF2B5EF4-FFF2-40B4-BE49-F238E27FC236}">
                <a16:creationId xmlns:a16="http://schemas.microsoft.com/office/drawing/2014/main" id="{C79E0705-4C11-6D4A-B6B0-568F2D5F94CA}"/>
              </a:ext>
            </a:extLst>
          </p:cNvPr>
          <p:cNvPicPr preferRelativeResize="0"/>
          <p:nvPr/>
        </p:nvPicPr>
        <p:blipFill>
          <a:blip r:embed="rId3"/>
          <a:srcRect t="10494" b="10494"/>
          <a:stretch/>
        </p:blipFill>
        <p:spPr>
          <a:xfrm>
            <a:off x="687921" y="3371825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D10E68-0ACB-6348-82B0-9441EA33A550}"/>
              </a:ext>
            </a:extLst>
          </p:cNvPr>
          <p:cNvSpPr txBox="1"/>
          <p:nvPr/>
        </p:nvSpPr>
        <p:spPr>
          <a:xfrm>
            <a:off x="1154981" y="179350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31.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A023EE-4138-B744-B9DC-1258510E269A}"/>
              </a:ext>
            </a:extLst>
          </p:cNvPr>
          <p:cNvSpPr txBox="1"/>
          <p:nvPr/>
        </p:nvSpPr>
        <p:spPr>
          <a:xfrm>
            <a:off x="1154981" y="2617641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07.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2 -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3D3746-CD87-3841-9A96-88D1CB270FCA}"/>
              </a:ext>
            </a:extLst>
          </p:cNvPr>
          <p:cNvSpPr txBox="1"/>
          <p:nvPr/>
        </p:nvSpPr>
        <p:spPr>
          <a:xfrm>
            <a:off x="1159189" y="3041613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9.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2 -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D07B95-E4F8-254C-871B-1199DFE83B1E}"/>
              </a:ext>
            </a:extLst>
          </p:cNvPr>
          <p:cNvSpPr txBox="1"/>
          <p:nvPr/>
        </p:nvSpPr>
        <p:spPr>
          <a:xfrm>
            <a:off x="1149571" y="346233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14.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2 -</a:t>
            </a:r>
          </a:p>
        </p:txBody>
      </p: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4B31EA49-DC7D-3F43-B6B4-82B3DA66C984}"/>
              </a:ext>
            </a:extLst>
          </p:cNvPr>
          <p:cNvPicPr preferRelativeResize="0"/>
          <p:nvPr/>
        </p:nvPicPr>
        <p:blipFill>
          <a:blip r:embed="rId5"/>
          <a:srcRect t="6408" b="6408"/>
          <a:stretch/>
        </p:blipFill>
        <p:spPr>
          <a:xfrm>
            <a:off x="4297654" y="1192794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73155C-8D9E-FA46-B8F0-4066C48C83CF}"/>
              </a:ext>
            </a:extLst>
          </p:cNvPr>
          <p:cNvSpPr txBox="1"/>
          <p:nvPr/>
        </p:nvSpPr>
        <p:spPr>
          <a:xfrm>
            <a:off x="4717584" y="1127417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Игорь</a:t>
            </a:r>
            <a:br>
              <a:rPr lang="ru-RU" dirty="0"/>
            </a:br>
            <a:r>
              <a:rPr lang="ru-RU" dirty="0"/>
              <a:t>Стурейко</a:t>
            </a:r>
            <a:endParaRPr lang="en-US" dirty="0"/>
          </a:p>
        </p:txBody>
      </p:sp>
      <p:pic>
        <p:nvPicPr>
          <p:cNvPr id="25" name="Google Shape;231;p40">
            <a:extLst>
              <a:ext uri="{FF2B5EF4-FFF2-40B4-BE49-F238E27FC236}">
                <a16:creationId xmlns:a16="http://schemas.microsoft.com/office/drawing/2014/main" id="{72B6F4CE-FF97-FF4F-8095-D81AA7CFD74F}"/>
              </a:ext>
            </a:extLst>
          </p:cNvPr>
          <p:cNvPicPr preferRelativeResize="0"/>
          <p:nvPr/>
        </p:nvPicPr>
        <p:blipFill>
          <a:blip r:embed="rId3"/>
          <a:srcRect t="10494" b="10494"/>
          <a:stretch/>
        </p:blipFill>
        <p:spPr>
          <a:xfrm>
            <a:off x="5893714" y="1192794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3B3DEFF-F097-DC43-93DE-6E77C276A247}"/>
              </a:ext>
            </a:extLst>
          </p:cNvPr>
          <p:cNvSpPr txBox="1"/>
          <p:nvPr/>
        </p:nvSpPr>
        <p:spPr>
          <a:xfrm>
            <a:off x="6387504" y="1121794"/>
            <a:ext cx="89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Николай</a:t>
            </a:r>
            <a:br>
              <a:rPr lang="ru-RU" dirty="0"/>
            </a:br>
            <a:r>
              <a:rPr lang="ru-RU" dirty="0"/>
              <a:t>Осипов</a:t>
            </a:r>
            <a:endParaRPr lang="en-US" dirty="0"/>
          </a:p>
        </p:txBody>
      </p:sp>
      <p:sp>
        <p:nvSpPr>
          <p:cNvPr id="30" name="Google Shape;271;p44">
            <a:extLst>
              <a:ext uri="{FF2B5EF4-FFF2-40B4-BE49-F238E27FC236}">
                <a16:creationId xmlns:a16="http://schemas.microsoft.com/office/drawing/2014/main" id="{08FD08F2-1068-D646-BB6A-4E2FA57711C4}"/>
              </a:ext>
            </a:extLst>
          </p:cNvPr>
          <p:cNvSpPr/>
          <p:nvPr/>
        </p:nvSpPr>
        <p:spPr>
          <a:xfrm>
            <a:off x="2226710" y="2198917"/>
            <a:ext cx="5355965" cy="34617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REST-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архитектура: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Flask API</a:t>
            </a:r>
            <a:endParaRPr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40" name="Google Shape;271;p44">
            <a:extLst>
              <a:ext uri="{FF2B5EF4-FFF2-40B4-BE49-F238E27FC236}">
                <a16:creationId xmlns:a16="http://schemas.microsoft.com/office/drawing/2014/main" id="{7C685F24-2BCB-0043-92A5-40F891054D42}"/>
              </a:ext>
            </a:extLst>
          </p:cNvPr>
          <p:cNvSpPr/>
          <p:nvPr/>
        </p:nvSpPr>
        <p:spPr>
          <a:xfrm>
            <a:off x="2226707" y="3878765"/>
            <a:ext cx="5355965" cy="34617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Колоночные БД и объектные хранилища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44" name="Google Shape;271;p44">
            <a:extLst>
              <a:ext uri="{FF2B5EF4-FFF2-40B4-BE49-F238E27FC236}">
                <a16:creationId xmlns:a16="http://schemas.microsoft.com/office/drawing/2014/main" id="{4E0B5DCB-279A-7F41-B861-7BF2E1F68BEC}"/>
              </a:ext>
            </a:extLst>
          </p:cNvPr>
          <p:cNvSpPr/>
          <p:nvPr/>
        </p:nvSpPr>
        <p:spPr>
          <a:xfrm>
            <a:off x="2226707" y="4298727"/>
            <a:ext cx="5355965" cy="34617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Версионирование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данных.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DVC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45" name="Google Shape;271;p44">
            <a:extLst>
              <a:ext uri="{FF2B5EF4-FFF2-40B4-BE49-F238E27FC236}">
                <a16:creationId xmlns:a16="http://schemas.microsoft.com/office/drawing/2014/main" id="{B6748F82-91DC-7B4F-BB13-12E921897F5E}"/>
              </a:ext>
            </a:extLst>
          </p:cNvPr>
          <p:cNvSpPr/>
          <p:nvPr/>
        </p:nvSpPr>
        <p:spPr>
          <a:xfrm>
            <a:off x="2226709" y="4718689"/>
            <a:ext cx="5355965" cy="34617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Воспроизводимость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и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версионирование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en-US" dirty="0" err="1">
                <a:solidFill>
                  <a:srgbClr val="1F1F1F"/>
                </a:solidFill>
                <a:latin typeface="Google Sans"/>
                <a:sym typeface="Roboto"/>
              </a:rPr>
              <a:t>MLFlow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69DF4E1-0786-9D40-81E6-F6CF1BAF549D}"/>
              </a:ext>
            </a:extLst>
          </p:cNvPr>
          <p:cNvCxnSpPr>
            <a:cxnSpLocks/>
            <a:stCxn id="271" idx="2"/>
            <a:endCxn id="30" idx="1"/>
          </p:cNvCxnSpPr>
          <p:nvPr/>
        </p:nvCxnSpPr>
        <p:spPr>
          <a:xfrm rot="16200000" flipH="1">
            <a:off x="1672603" y="1817900"/>
            <a:ext cx="688288" cy="41992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1720B309-E949-B149-93B7-94DB9E36D602}"/>
              </a:ext>
            </a:extLst>
          </p:cNvPr>
          <p:cNvCxnSpPr>
            <a:cxnSpLocks/>
            <a:stCxn id="271" idx="2"/>
            <a:endCxn id="40" idx="1"/>
          </p:cNvCxnSpPr>
          <p:nvPr/>
        </p:nvCxnSpPr>
        <p:spPr>
          <a:xfrm rot="16200000" flipH="1">
            <a:off x="832677" y="2657825"/>
            <a:ext cx="2368136" cy="4199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7FE6FD82-B247-0645-9D21-5D83F936AF05}"/>
              </a:ext>
            </a:extLst>
          </p:cNvPr>
          <p:cNvCxnSpPr>
            <a:cxnSpLocks/>
            <a:stCxn id="271" idx="2"/>
            <a:endCxn id="44" idx="1"/>
          </p:cNvCxnSpPr>
          <p:nvPr/>
        </p:nvCxnSpPr>
        <p:spPr>
          <a:xfrm rot="16200000" flipH="1">
            <a:off x="622696" y="2867806"/>
            <a:ext cx="2788098" cy="4199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F2199535-5C34-5244-ADBA-415626F393F7}"/>
              </a:ext>
            </a:extLst>
          </p:cNvPr>
          <p:cNvCxnSpPr>
            <a:cxnSpLocks/>
            <a:stCxn id="271" idx="2"/>
            <a:endCxn id="45" idx="1"/>
          </p:cNvCxnSpPr>
          <p:nvPr/>
        </p:nvCxnSpPr>
        <p:spPr>
          <a:xfrm rot="16200000" flipH="1">
            <a:off x="412716" y="3077786"/>
            <a:ext cx="3208060" cy="41992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oogle Shape;225;p40">
            <a:extLst>
              <a:ext uri="{FF2B5EF4-FFF2-40B4-BE49-F238E27FC236}">
                <a16:creationId xmlns:a16="http://schemas.microsoft.com/office/drawing/2014/main" id="{DB729442-5DF2-E540-B3AA-F1B42CDC6252}"/>
              </a:ext>
            </a:extLst>
          </p:cNvPr>
          <p:cNvPicPr preferRelativeResize="0"/>
          <p:nvPr/>
        </p:nvPicPr>
        <p:blipFill>
          <a:blip r:embed="rId3"/>
          <a:srcRect t="10953" b="10953"/>
          <a:stretch/>
        </p:blipFill>
        <p:spPr>
          <a:xfrm>
            <a:off x="677631" y="2118090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A6860648-68CB-2E4F-A30F-9A34766A5288}"/>
              </a:ext>
            </a:extLst>
          </p:cNvPr>
          <p:cNvSpPr txBox="1"/>
          <p:nvPr/>
        </p:nvSpPr>
        <p:spPr>
          <a:xfrm>
            <a:off x="1149571" y="2211459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31.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362401-33FC-594E-8557-33BD80C9541A}"/>
              </a:ext>
            </a:extLst>
          </p:cNvPr>
          <p:cNvSpPr txBox="1"/>
          <p:nvPr/>
        </p:nvSpPr>
        <p:spPr>
          <a:xfrm>
            <a:off x="1144161" y="3887538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14.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2 -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AFF1FD-825E-C145-BC05-2329923D41B3}"/>
              </a:ext>
            </a:extLst>
          </p:cNvPr>
          <p:cNvSpPr txBox="1"/>
          <p:nvPr/>
        </p:nvSpPr>
        <p:spPr>
          <a:xfrm>
            <a:off x="1149571" y="430865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14.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2 -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6C22B4B-34D7-3245-B604-F78D20228F77}"/>
              </a:ext>
            </a:extLst>
          </p:cNvPr>
          <p:cNvSpPr txBox="1"/>
          <p:nvPr/>
        </p:nvSpPr>
        <p:spPr>
          <a:xfrm>
            <a:off x="1130666" y="472092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14.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2 -</a:t>
            </a:r>
          </a:p>
        </p:txBody>
      </p:sp>
      <p:pic>
        <p:nvPicPr>
          <p:cNvPr id="74" name="Google Shape;225;p40">
            <a:extLst>
              <a:ext uri="{FF2B5EF4-FFF2-40B4-BE49-F238E27FC236}">
                <a16:creationId xmlns:a16="http://schemas.microsoft.com/office/drawing/2014/main" id="{25180B36-196C-7E46-B750-BC18F296FCEA}"/>
              </a:ext>
            </a:extLst>
          </p:cNvPr>
          <p:cNvPicPr preferRelativeResize="0"/>
          <p:nvPr/>
        </p:nvPicPr>
        <p:blipFill>
          <a:blip r:embed="rId4"/>
          <a:srcRect t="10511" b="10511"/>
          <a:stretch/>
        </p:blipFill>
        <p:spPr>
          <a:xfrm>
            <a:off x="677631" y="379931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" name="Google Shape;225;p40">
            <a:extLst>
              <a:ext uri="{FF2B5EF4-FFF2-40B4-BE49-F238E27FC236}">
                <a16:creationId xmlns:a16="http://schemas.microsoft.com/office/drawing/2014/main" id="{3ADB459C-B7F7-A244-B606-4EE384906280}"/>
              </a:ext>
            </a:extLst>
          </p:cNvPr>
          <p:cNvPicPr preferRelativeResize="0"/>
          <p:nvPr/>
        </p:nvPicPr>
        <p:blipFill>
          <a:blip r:embed="rId4"/>
          <a:srcRect t="10511" b="10511"/>
          <a:stretch/>
        </p:blipFill>
        <p:spPr>
          <a:xfrm>
            <a:off x="685481" y="422339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" name="Google Shape;225;p40">
            <a:extLst>
              <a:ext uri="{FF2B5EF4-FFF2-40B4-BE49-F238E27FC236}">
                <a16:creationId xmlns:a16="http://schemas.microsoft.com/office/drawing/2014/main" id="{D5FB0AAE-CCDE-5D41-B504-9C67187DA451}"/>
              </a:ext>
            </a:extLst>
          </p:cNvPr>
          <p:cNvPicPr preferRelativeResize="0"/>
          <p:nvPr/>
        </p:nvPicPr>
        <p:blipFill>
          <a:blip r:embed="rId4"/>
          <a:srcRect t="10511" b="10511"/>
          <a:stretch/>
        </p:blipFill>
        <p:spPr>
          <a:xfrm>
            <a:off x="685481" y="4641118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606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FF9900"/>
                </a:solidFill>
              </a:rPr>
              <a:t>К концу занятия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B0C8E344-6310-094A-A544-66E8083E1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2237923"/>
              </p:ext>
            </p:extLst>
          </p:nvPr>
        </p:nvGraphicFramePr>
        <p:xfrm>
          <a:off x="846750" y="1649963"/>
          <a:ext cx="7239000" cy="138222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Поймете как осуществляется сетевая изоляция контейнеров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Научитесь управлять сетями в </a:t>
                      </a:r>
                      <a:r>
                        <a:rPr lang="en-US" sz="1300" dirty="0">
                          <a:sym typeface="Roboto"/>
                        </a:rPr>
                        <a:t>docker</a:t>
                      </a:r>
                      <a:endParaRPr lang="ru-RU" sz="1300" dirty="0"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Поймете что такое </a:t>
                      </a:r>
                      <a:r>
                        <a:rPr lang="en-US" sz="1300" dirty="0">
                          <a:sym typeface="Roboto"/>
                        </a:rPr>
                        <a:t>docker compose</a:t>
                      </a:r>
                      <a:endParaRPr lang="ru-RU" sz="1300" dirty="0"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26675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Научитесь собирать несложные архитектуры с помощью </a:t>
                      </a:r>
                      <a:r>
                        <a:rPr lang="en-US" sz="1300" dirty="0">
                          <a:sym typeface="Roboto"/>
                        </a:rPr>
                        <a:t>docker compose</a:t>
                      </a:r>
                      <a:endParaRPr lang="ru-RU" sz="1300" dirty="0"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895642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Смысл</a:t>
            </a:r>
            <a:endParaRPr dirty="0"/>
          </a:p>
        </p:txBody>
      </p:sp>
      <p:graphicFrame>
        <p:nvGraphicFramePr>
          <p:cNvPr id="210" name="Google Shape;210;p38"/>
          <p:cNvGraphicFramePr/>
          <p:nvPr>
            <p:extLst>
              <p:ext uri="{D42A27DB-BD31-4B8C-83A1-F6EECF244321}">
                <p14:modId xmlns:p14="http://schemas.microsoft.com/office/powerpoint/2010/main" val="292456133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Изолирование контейнеров в сетевых сегментах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Подготовка кода к развертыванию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Сборка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микросервисных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архитектур для локального тестирования решений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741087"/>
                  </a:ext>
                </a:extLst>
              </a:tr>
            </a:tbl>
          </a:graphicData>
        </a:graphic>
      </p:graphicFrame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3346</TotalTime>
  <Words>1807</Words>
  <Application>Microsoft Macintosh PowerPoint</Application>
  <PresentationFormat>On-screen Show (16:9)</PresentationFormat>
  <Paragraphs>329</Paragraphs>
  <Slides>36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Roboto</vt:lpstr>
      <vt:lpstr>Arial</vt:lpstr>
      <vt:lpstr>Courier New</vt:lpstr>
      <vt:lpstr>Apple Chancery</vt:lpstr>
      <vt:lpstr>AkayaTelivigala</vt:lpstr>
      <vt:lpstr>Google Sans</vt:lpstr>
      <vt:lpstr>Светлая тема</vt:lpstr>
      <vt:lpstr>ML Advanced Docker nets &amp; Docker compose</vt:lpstr>
      <vt:lpstr>Проверить, идет ли запись</vt:lpstr>
      <vt:lpstr>ML Advanced Docker nets &amp; Docker compose</vt:lpstr>
      <vt:lpstr>Правила вебинара</vt:lpstr>
      <vt:lpstr>Маршрут вебинара</vt:lpstr>
      <vt:lpstr>Карта курса</vt:lpstr>
      <vt:lpstr>Программа курса</vt:lpstr>
      <vt:lpstr>Цели вебинара</vt:lpstr>
      <vt:lpstr>Смысл</vt:lpstr>
      <vt:lpstr>Docker networks</vt:lpstr>
      <vt:lpstr>Как заставить контейнеры общаться</vt:lpstr>
      <vt:lpstr>Docker networks driver</vt:lpstr>
      <vt:lpstr>null - driver</vt:lpstr>
      <vt:lpstr>bridge - driver</vt:lpstr>
      <vt:lpstr>bridge - driver</vt:lpstr>
      <vt:lpstr>host – driver</vt:lpstr>
      <vt:lpstr>Docker compose</vt:lpstr>
      <vt:lpstr>Микросервисная архитектура</vt:lpstr>
      <vt:lpstr>PowerPoint Presentation</vt:lpstr>
      <vt:lpstr>Сборка архитектуры</vt:lpstr>
      <vt:lpstr>Практика</vt:lpstr>
      <vt:lpstr>Практика</vt:lpstr>
      <vt:lpstr>Создать сеть и проверить взаимодействие</vt:lpstr>
      <vt:lpstr>Посмотреть на контейнеры</vt:lpstr>
      <vt:lpstr>Запустить контейнеры</vt:lpstr>
      <vt:lpstr>Развернуть ML модель в Docker с использованием Flask и FastAPI</vt:lpstr>
      <vt:lpstr>Развернуть ML модель в Docker с использованием Flask и FastAPI</vt:lpstr>
      <vt:lpstr>Развернуть ML модель в Docker с использованием Flask и FastAPI</vt:lpstr>
      <vt:lpstr>Развернуть ML модель в Docker Compose</vt:lpstr>
      <vt:lpstr>Развернуть ML модель в Docker Compose</vt:lpstr>
      <vt:lpstr>Развернуть ML модель в Docker Compose</vt:lpstr>
      <vt:lpstr>Список материалов для изучения</vt:lpstr>
      <vt:lpstr>Рефлексия</vt:lpstr>
      <vt:lpstr>Рефлексия</vt:lpstr>
      <vt:lpstr>Заполните, пожалуйста, опрос о занятии по ссылке в чате</vt:lpstr>
      <vt:lpstr>Приходите на следующие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Advanced Docker: Структура, применение, деплой</dc:title>
  <cp:lastModifiedBy>Стурейко Игорь Олегович</cp:lastModifiedBy>
  <cp:revision>64</cp:revision>
  <dcterms:modified xsi:type="dcterms:W3CDTF">2024-08-30T15:24:51Z</dcterms:modified>
</cp:coreProperties>
</file>